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2" r:id="rId5"/>
  </p:sldMasterIdLst>
  <p:sldIdLst>
    <p:sldId id="262" r:id="rId6"/>
    <p:sldId id="263" r:id="rId7"/>
    <p:sldId id="260" r:id="rId8"/>
    <p:sldId id="273" r:id="rId9"/>
    <p:sldId id="274" r:id="rId10"/>
    <p:sldId id="264" r:id="rId11"/>
    <p:sldId id="271" r:id="rId12"/>
    <p:sldId id="272" r:id="rId13"/>
    <p:sldId id="270" r:id="rId14"/>
    <p:sldId id="275" r:id="rId15"/>
    <p:sldId id="265" r:id="rId16"/>
    <p:sldId id="276" r:id="rId17"/>
    <p:sldId id="266" r:id="rId18"/>
    <p:sldId id="267" r:id="rId19"/>
    <p:sldId id="277" r:id="rId20"/>
    <p:sldId id="268" r:id="rId21"/>
    <p:sldId id="269" r:id="rId22"/>
    <p:sldId id="278" r:id="rId23"/>
    <p:sldId id="279" r:id="rId24"/>
    <p:sldId id="280" r:id="rId25"/>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8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 y="3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EF1B-895F-4A72-8C42-3323040BCC7A}"/>
              </a:ext>
            </a:extLst>
          </p:cNvPr>
          <p:cNvSpPr>
            <a:spLocks noGrp="1"/>
          </p:cNvSpPr>
          <p:nvPr>
            <p:ph type="ctrTitle"/>
          </p:nvPr>
        </p:nvSpPr>
        <p:spPr>
          <a:xfrm>
            <a:off x="1524000" y="2059222"/>
            <a:ext cx="9144000" cy="2387600"/>
          </a:xfrm>
          <a:prstGeom prst="rect">
            <a:avLst/>
          </a:prstGeom>
        </p:spPr>
        <p:txBody>
          <a:bodyPr anchor="ct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BFCF4-105B-42D9-9BD7-B72043E6F7AF}"/>
              </a:ext>
            </a:extLst>
          </p:cNvPr>
          <p:cNvSpPr>
            <a:spLocks noGrp="1"/>
          </p:cNvSpPr>
          <p:nvPr>
            <p:ph type="subTitle" idx="1"/>
          </p:nvPr>
        </p:nvSpPr>
        <p:spPr>
          <a:xfrm>
            <a:off x="1524000" y="5089232"/>
            <a:ext cx="9144000" cy="646405"/>
          </a:xfrm>
          <a:prstGeom prst="rect">
            <a:avLst/>
          </a:prstGeo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167468-5A11-44A1-B961-CE533DB69B82}"/>
              </a:ext>
            </a:extLst>
          </p:cNvPr>
          <p:cNvSpPr>
            <a:spLocks noGrp="1"/>
          </p:cNvSpPr>
          <p:nvPr>
            <p:ph type="dt" sz="half" idx="10"/>
          </p:nvPr>
        </p:nvSpPr>
        <p:spPr/>
        <p:txBody>
          <a:bodyPr/>
          <a:lstStyle/>
          <a:p>
            <a:fld id="{29992792-78B9-4D96-9BE0-A80C5539CC29}" type="datetimeFigureOut">
              <a:rPr lang="en-US" smtClean="0"/>
              <a:t>1/5/2023</a:t>
            </a:fld>
            <a:endParaRPr lang="en-US"/>
          </a:p>
        </p:txBody>
      </p:sp>
      <p:sp>
        <p:nvSpPr>
          <p:cNvPr id="5" name="Footer Placeholder 4">
            <a:extLst>
              <a:ext uri="{FF2B5EF4-FFF2-40B4-BE49-F238E27FC236}">
                <a16:creationId xmlns:a16="http://schemas.microsoft.com/office/drawing/2014/main" id="{99CFE57D-8455-4EC0-9CE4-1E2372F38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81154-3213-4C34-9009-517BDB4961D8}"/>
              </a:ext>
            </a:extLst>
          </p:cNvPr>
          <p:cNvSpPr>
            <a:spLocks noGrp="1"/>
          </p:cNvSpPr>
          <p:nvPr>
            <p:ph type="sldNum" sz="quarter" idx="12"/>
          </p:nvPr>
        </p:nvSpPr>
        <p:spPr/>
        <p:txBody>
          <a:bodyPr/>
          <a:lstStyle/>
          <a:p>
            <a:fld id="{5BC5B3BD-F69F-48CA-8C43-871EFA68E3BA}" type="slidenum">
              <a:rPr lang="en-US" smtClean="0"/>
              <a:t>‹#›</a:t>
            </a:fld>
            <a:endParaRPr lang="en-US"/>
          </a:p>
        </p:txBody>
      </p:sp>
    </p:spTree>
    <p:extLst>
      <p:ext uri="{BB962C8B-B14F-4D97-AF65-F5344CB8AC3E}">
        <p14:creationId xmlns:p14="http://schemas.microsoft.com/office/powerpoint/2010/main" val="3967414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55CD-66F0-4F77-8D3B-D6B05EDE435E}"/>
              </a:ext>
            </a:extLst>
          </p:cNvPr>
          <p:cNvSpPr>
            <a:spLocks noGrp="1"/>
          </p:cNvSpPr>
          <p:nvPr>
            <p:ph type="title"/>
          </p:nvPr>
        </p:nvSpPr>
        <p:spPr>
          <a:xfrm>
            <a:off x="4203031" y="365125"/>
            <a:ext cx="7780421" cy="61344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26553E4-6171-468A-A1DB-1E2D190128D1}"/>
              </a:ext>
            </a:extLst>
          </p:cNvPr>
          <p:cNvSpPr>
            <a:spLocks noGrp="1"/>
          </p:cNvSpPr>
          <p:nvPr>
            <p:ph idx="1"/>
          </p:nvPr>
        </p:nvSpPr>
        <p:spPr>
          <a:xfrm>
            <a:off x="838200" y="1090863"/>
            <a:ext cx="10515600" cy="5086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2CD8B-43B9-473B-A7FF-A8BD0A1E6379}"/>
              </a:ext>
            </a:extLst>
          </p:cNvPr>
          <p:cNvSpPr>
            <a:spLocks noGrp="1"/>
          </p:cNvSpPr>
          <p:nvPr>
            <p:ph type="dt" sz="half" idx="10"/>
          </p:nvPr>
        </p:nvSpPr>
        <p:spPr/>
        <p:txBody>
          <a:bodyPr/>
          <a:lstStyle/>
          <a:p>
            <a:fld id="{C7740A06-E947-4BDD-86DB-4301AB692D26}" type="datetimeFigureOut">
              <a:rPr lang="en-US" smtClean="0"/>
              <a:t>1/5/2023</a:t>
            </a:fld>
            <a:endParaRPr lang="en-US"/>
          </a:p>
        </p:txBody>
      </p:sp>
      <p:sp>
        <p:nvSpPr>
          <p:cNvPr id="5" name="Footer Placeholder 4">
            <a:extLst>
              <a:ext uri="{FF2B5EF4-FFF2-40B4-BE49-F238E27FC236}">
                <a16:creationId xmlns:a16="http://schemas.microsoft.com/office/drawing/2014/main" id="{43D5F9BD-F882-4AF0-822D-1F11D3491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A92FD-AE6F-457F-A931-2E4553DB6904}"/>
              </a:ext>
            </a:extLst>
          </p:cNvPr>
          <p:cNvSpPr>
            <a:spLocks noGrp="1"/>
          </p:cNvSpPr>
          <p:nvPr>
            <p:ph type="sldNum" sz="quarter" idx="12"/>
          </p:nvPr>
        </p:nvSpPr>
        <p:spPr/>
        <p:txBody>
          <a:bodyPr/>
          <a:lstStyle/>
          <a:p>
            <a:fld id="{E432B50A-A01F-4163-960F-2A88FD51A20C}" type="slidenum">
              <a:rPr lang="en-US" smtClean="0"/>
              <a:t>‹#›</a:t>
            </a:fld>
            <a:endParaRPr lang="en-US"/>
          </a:p>
        </p:txBody>
      </p:sp>
    </p:spTree>
    <p:extLst>
      <p:ext uri="{BB962C8B-B14F-4D97-AF65-F5344CB8AC3E}">
        <p14:creationId xmlns:p14="http://schemas.microsoft.com/office/powerpoint/2010/main" val="3951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55CD-66F0-4F77-8D3B-D6B05EDE435E}"/>
              </a:ext>
            </a:extLst>
          </p:cNvPr>
          <p:cNvSpPr>
            <a:spLocks noGrp="1"/>
          </p:cNvSpPr>
          <p:nvPr>
            <p:ph type="title"/>
          </p:nvPr>
        </p:nvSpPr>
        <p:spPr>
          <a:xfrm>
            <a:off x="4203031" y="365125"/>
            <a:ext cx="7780421" cy="61344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26553E4-6171-468A-A1DB-1E2D190128D1}"/>
              </a:ext>
            </a:extLst>
          </p:cNvPr>
          <p:cNvSpPr>
            <a:spLocks noGrp="1"/>
          </p:cNvSpPr>
          <p:nvPr>
            <p:ph idx="1"/>
          </p:nvPr>
        </p:nvSpPr>
        <p:spPr>
          <a:xfrm>
            <a:off x="838200" y="1090863"/>
            <a:ext cx="10515600" cy="5086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2CD8B-43B9-473B-A7FF-A8BD0A1E6379}"/>
              </a:ext>
            </a:extLst>
          </p:cNvPr>
          <p:cNvSpPr>
            <a:spLocks noGrp="1"/>
          </p:cNvSpPr>
          <p:nvPr>
            <p:ph type="dt" sz="half" idx="10"/>
          </p:nvPr>
        </p:nvSpPr>
        <p:spPr/>
        <p:txBody>
          <a:bodyPr/>
          <a:lstStyle/>
          <a:p>
            <a:fld id="{C7740A06-E947-4BDD-86DB-4301AB692D26}" type="datetimeFigureOut">
              <a:rPr lang="en-US" smtClean="0"/>
              <a:t>1/5/2023</a:t>
            </a:fld>
            <a:endParaRPr lang="en-US"/>
          </a:p>
        </p:txBody>
      </p:sp>
      <p:sp>
        <p:nvSpPr>
          <p:cNvPr id="5" name="Footer Placeholder 4">
            <a:extLst>
              <a:ext uri="{FF2B5EF4-FFF2-40B4-BE49-F238E27FC236}">
                <a16:creationId xmlns:a16="http://schemas.microsoft.com/office/drawing/2014/main" id="{43D5F9BD-F882-4AF0-822D-1F11D3491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A92FD-AE6F-457F-A931-2E4553DB6904}"/>
              </a:ext>
            </a:extLst>
          </p:cNvPr>
          <p:cNvSpPr>
            <a:spLocks noGrp="1"/>
          </p:cNvSpPr>
          <p:nvPr>
            <p:ph type="sldNum" sz="quarter" idx="12"/>
          </p:nvPr>
        </p:nvSpPr>
        <p:spPr/>
        <p:txBody>
          <a:bodyPr/>
          <a:lstStyle/>
          <a:p>
            <a:fld id="{E432B50A-A01F-4163-960F-2A88FD51A20C}" type="slidenum">
              <a:rPr lang="en-US" smtClean="0"/>
              <a:t>‹#›</a:t>
            </a:fld>
            <a:endParaRPr lang="en-US"/>
          </a:p>
        </p:txBody>
      </p:sp>
    </p:spTree>
    <p:extLst>
      <p:ext uri="{BB962C8B-B14F-4D97-AF65-F5344CB8AC3E}">
        <p14:creationId xmlns:p14="http://schemas.microsoft.com/office/powerpoint/2010/main" val="2484953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09CD-A0DA-4434-A50F-658843BE746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CFB6F8-BEB3-4CF6-940E-1B1B6D32AC7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68C274-F10F-4D27-8B02-4721C78332FC}"/>
              </a:ext>
            </a:extLst>
          </p:cNvPr>
          <p:cNvSpPr>
            <a:spLocks noGrp="1"/>
          </p:cNvSpPr>
          <p:nvPr>
            <p:ph type="dt" sz="half" idx="10"/>
          </p:nvPr>
        </p:nvSpPr>
        <p:spPr/>
        <p:txBody>
          <a:bodyPr/>
          <a:lstStyle/>
          <a:p>
            <a:fld id="{C7740A06-E947-4BDD-86DB-4301AB692D26}" type="datetimeFigureOut">
              <a:rPr lang="en-US" smtClean="0"/>
              <a:t>1/5/2023</a:t>
            </a:fld>
            <a:endParaRPr lang="en-US"/>
          </a:p>
        </p:txBody>
      </p:sp>
      <p:sp>
        <p:nvSpPr>
          <p:cNvPr id="5" name="Footer Placeholder 4">
            <a:extLst>
              <a:ext uri="{FF2B5EF4-FFF2-40B4-BE49-F238E27FC236}">
                <a16:creationId xmlns:a16="http://schemas.microsoft.com/office/drawing/2014/main" id="{72D075D9-1407-4E81-8298-CC8DCC8AA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1D65C-F943-4464-B6AA-ED7E55CF86D5}"/>
              </a:ext>
            </a:extLst>
          </p:cNvPr>
          <p:cNvSpPr>
            <a:spLocks noGrp="1"/>
          </p:cNvSpPr>
          <p:nvPr>
            <p:ph type="sldNum" sz="quarter" idx="12"/>
          </p:nvPr>
        </p:nvSpPr>
        <p:spPr/>
        <p:txBody>
          <a:bodyPr/>
          <a:lstStyle/>
          <a:p>
            <a:fld id="{E432B50A-A01F-4163-960F-2A88FD51A20C}" type="slidenum">
              <a:rPr lang="en-US" smtClean="0"/>
              <a:t>‹#›</a:t>
            </a:fld>
            <a:endParaRPr lang="en-US"/>
          </a:p>
        </p:txBody>
      </p:sp>
    </p:spTree>
    <p:extLst>
      <p:ext uri="{BB962C8B-B14F-4D97-AF65-F5344CB8AC3E}">
        <p14:creationId xmlns:p14="http://schemas.microsoft.com/office/powerpoint/2010/main" val="824087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alphaModFix amt="26000"/>
            <a:lum/>
          </a:blip>
          <a:srcRect/>
          <a:stretch>
            <a:fillRect l="20000" t="16000" r="12000" b="8000"/>
          </a:stretch>
        </a:blipFill>
        <a:effectLst/>
      </p:bgPr>
    </p:bg>
    <p:spTree>
      <p:nvGrpSpPr>
        <p:cNvPr id="1" name=""/>
        <p:cNvGrpSpPr/>
        <p:nvPr/>
      </p:nvGrpSpPr>
      <p:grpSpPr>
        <a:xfrm>
          <a:off x="0" y="0"/>
          <a:ext cx="0" cy="0"/>
          <a:chOff x="0" y="0"/>
          <a:chExt cx="0" cy="0"/>
        </a:xfrm>
      </p:grpSpPr>
      <p:sp>
        <p:nvSpPr>
          <p:cNvPr id="17" name="Parallelogram 16">
            <a:extLst>
              <a:ext uri="{FF2B5EF4-FFF2-40B4-BE49-F238E27FC236}">
                <a16:creationId xmlns:a16="http://schemas.microsoft.com/office/drawing/2014/main" id="{3C943D31-99AF-4DD7-A478-1F2424D33868}"/>
              </a:ext>
            </a:extLst>
          </p:cNvPr>
          <p:cNvSpPr/>
          <p:nvPr/>
        </p:nvSpPr>
        <p:spPr>
          <a:xfrm>
            <a:off x="-812407" y="-84543"/>
            <a:ext cx="13473331" cy="801996"/>
          </a:xfrm>
          <a:prstGeom prst="parallelogram">
            <a:avLst/>
          </a:prstGeom>
          <a:solidFill>
            <a:schemeClr val="bg1">
              <a:lumMod val="95000"/>
            </a:schemeClr>
          </a:solidFill>
          <a:ln w="28575">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420D6738-3FA2-4C33-A725-2851B7C09C69}"/>
              </a:ext>
            </a:extLst>
          </p:cNvPr>
          <p:cNvSpPr/>
          <p:nvPr/>
        </p:nvSpPr>
        <p:spPr>
          <a:xfrm>
            <a:off x="-939016" y="253082"/>
            <a:ext cx="13473331" cy="801996"/>
          </a:xfrm>
          <a:prstGeom prst="parallelogram">
            <a:avLst/>
          </a:prstGeom>
          <a:solidFill>
            <a:schemeClr val="bg1"/>
          </a:solidFill>
          <a:ln w="28575">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43164C4-E39B-4565-A9EC-138E0495F618}"/>
              </a:ext>
            </a:extLst>
          </p:cNvPr>
          <p:cNvSpPr>
            <a:spLocks noGrp="1"/>
          </p:cNvSpPr>
          <p:nvPr>
            <p:ph type="dt" sz="half" idx="2"/>
          </p:nvPr>
        </p:nvSpPr>
        <p:spPr>
          <a:xfrm>
            <a:off x="838200" y="637804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92792-78B9-4D96-9BE0-A80C5539CC29}" type="datetimeFigureOut">
              <a:rPr lang="en-US" smtClean="0"/>
              <a:t>1/5/2023</a:t>
            </a:fld>
            <a:endParaRPr lang="en-US"/>
          </a:p>
        </p:txBody>
      </p:sp>
      <p:sp>
        <p:nvSpPr>
          <p:cNvPr id="5" name="Footer Placeholder 4">
            <a:extLst>
              <a:ext uri="{FF2B5EF4-FFF2-40B4-BE49-F238E27FC236}">
                <a16:creationId xmlns:a16="http://schemas.microsoft.com/office/drawing/2014/main" id="{4666534A-8463-488A-A22A-BA7A5A3681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B1ACD4-CD97-408E-9A56-60A0E3110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C5B3BD-F69F-48CA-8C43-871EFA68E3BA}" type="slidenum">
              <a:rPr lang="en-US" smtClean="0"/>
              <a:t>‹#›</a:t>
            </a:fld>
            <a:endParaRPr lang="en-US"/>
          </a:p>
        </p:txBody>
      </p:sp>
      <p:sp>
        <p:nvSpPr>
          <p:cNvPr id="9" name="Parallelogram 8">
            <a:extLst>
              <a:ext uri="{FF2B5EF4-FFF2-40B4-BE49-F238E27FC236}">
                <a16:creationId xmlns:a16="http://schemas.microsoft.com/office/drawing/2014/main" id="{78B791E6-2407-4641-A4C4-58D45877B9F8}"/>
              </a:ext>
            </a:extLst>
          </p:cNvPr>
          <p:cNvSpPr/>
          <p:nvPr/>
        </p:nvSpPr>
        <p:spPr>
          <a:xfrm>
            <a:off x="9298739" y="318740"/>
            <a:ext cx="3360152" cy="666000"/>
          </a:xfrm>
          <a:prstGeom prst="parallelogram">
            <a:avLst>
              <a:gd name="adj" fmla="val 60912"/>
            </a:avLst>
          </a:prstGeom>
          <a:solidFill>
            <a:srgbClr val="2438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object, clock, meter&#10;&#10;Description automatically generated">
            <a:extLst>
              <a:ext uri="{FF2B5EF4-FFF2-40B4-BE49-F238E27FC236}">
                <a16:creationId xmlns:a16="http://schemas.microsoft.com/office/drawing/2014/main" id="{A1A802FE-51B3-4E6D-AB4E-D6F4AB267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794" y="365373"/>
            <a:ext cx="2670067" cy="577413"/>
          </a:xfrm>
          <a:prstGeom prst="rect">
            <a:avLst/>
          </a:prstGeom>
        </p:spPr>
      </p:pic>
      <p:sp>
        <p:nvSpPr>
          <p:cNvPr id="14" name="Parallelogram 13">
            <a:extLst>
              <a:ext uri="{FF2B5EF4-FFF2-40B4-BE49-F238E27FC236}">
                <a16:creationId xmlns:a16="http://schemas.microsoft.com/office/drawing/2014/main" id="{50269B96-DEF8-4F2E-9849-887F98BC7F41}"/>
              </a:ext>
            </a:extLst>
          </p:cNvPr>
          <p:cNvSpPr/>
          <p:nvPr/>
        </p:nvSpPr>
        <p:spPr>
          <a:xfrm>
            <a:off x="8581293" y="308852"/>
            <a:ext cx="717445" cy="675888"/>
          </a:xfrm>
          <a:prstGeom prst="parallelogram">
            <a:avLst>
              <a:gd name="adj" fmla="val 6148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677B99EF-BB5E-4328-8071-DA04FCC3068D}"/>
              </a:ext>
            </a:extLst>
          </p:cNvPr>
          <p:cNvSpPr/>
          <p:nvPr/>
        </p:nvSpPr>
        <p:spPr>
          <a:xfrm>
            <a:off x="8222569" y="308852"/>
            <a:ext cx="717445" cy="675888"/>
          </a:xfrm>
          <a:prstGeom prst="parallelogram">
            <a:avLst>
              <a:gd name="adj" fmla="val 6148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5755DB0A-2997-48A4-8157-4E7E12FBFA8C}"/>
              </a:ext>
            </a:extLst>
          </p:cNvPr>
          <p:cNvSpPr/>
          <p:nvPr/>
        </p:nvSpPr>
        <p:spPr>
          <a:xfrm>
            <a:off x="8940014" y="308852"/>
            <a:ext cx="717445" cy="675888"/>
          </a:xfrm>
          <a:prstGeom prst="parallelogram">
            <a:avLst>
              <a:gd name="adj" fmla="val 6148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58930"/>
      </p:ext>
    </p:extLst>
  </p:cSld>
  <p:clrMap bg1="lt1" tx1="dk1" bg2="lt2" tx2="dk2" accent1="accent1" accent2="accent2" accent3="accent3" accent4="accent4" accent5="accent5" accent6="accent6" hlink="hlink" folHlink="folHlink"/>
  <p:sldLayoutIdLst>
    <p:sldLayoutId id="2147483661"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4AE4F2-30DF-423D-B735-FDB278320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740A06-E947-4BDD-86DB-4301AB692D26}" type="datetimeFigureOut">
              <a:rPr lang="en-US" smtClean="0"/>
              <a:t>1/5/2023</a:t>
            </a:fld>
            <a:endParaRPr lang="en-US"/>
          </a:p>
        </p:txBody>
      </p:sp>
      <p:sp>
        <p:nvSpPr>
          <p:cNvPr id="5" name="Footer Placeholder 4">
            <a:extLst>
              <a:ext uri="{FF2B5EF4-FFF2-40B4-BE49-F238E27FC236}">
                <a16:creationId xmlns:a16="http://schemas.microsoft.com/office/drawing/2014/main" id="{48BDD6F7-5CE6-411D-AC99-A7F029C34A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88C0CE-E747-436F-B080-2BD61D5660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2B50A-A01F-4163-960F-2A88FD51A20C}" type="slidenum">
              <a:rPr lang="en-US" smtClean="0"/>
              <a:t>‹#›</a:t>
            </a:fld>
            <a:endParaRPr lang="en-US"/>
          </a:p>
        </p:txBody>
      </p:sp>
      <p:sp>
        <p:nvSpPr>
          <p:cNvPr id="7" name="Parallelogram 6">
            <a:extLst>
              <a:ext uri="{FF2B5EF4-FFF2-40B4-BE49-F238E27FC236}">
                <a16:creationId xmlns:a16="http://schemas.microsoft.com/office/drawing/2014/main" id="{B40751EC-46FB-47C7-8D38-C927A9B9842F}"/>
              </a:ext>
            </a:extLst>
          </p:cNvPr>
          <p:cNvSpPr/>
          <p:nvPr/>
        </p:nvSpPr>
        <p:spPr>
          <a:xfrm>
            <a:off x="-812407" y="-84543"/>
            <a:ext cx="13473331" cy="801996"/>
          </a:xfrm>
          <a:prstGeom prst="parallelogram">
            <a:avLst/>
          </a:prstGeom>
          <a:solidFill>
            <a:schemeClr val="bg1">
              <a:lumMod val="95000"/>
            </a:schemeClr>
          </a:solidFill>
          <a:ln w="28575">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683897B8-7C86-49B7-9089-C7D746AA2FD4}"/>
              </a:ext>
            </a:extLst>
          </p:cNvPr>
          <p:cNvSpPr/>
          <p:nvPr/>
        </p:nvSpPr>
        <p:spPr>
          <a:xfrm>
            <a:off x="-939016" y="253082"/>
            <a:ext cx="13473331" cy="801996"/>
          </a:xfrm>
          <a:prstGeom prst="parallelogram">
            <a:avLst/>
          </a:prstGeom>
          <a:solidFill>
            <a:schemeClr val="bg1"/>
          </a:solidFill>
          <a:ln w="28575">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object, clock, meter&#10;&#10;Description automatically generated">
            <a:extLst>
              <a:ext uri="{FF2B5EF4-FFF2-40B4-BE49-F238E27FC236}">
                <a16:creationId xmlns:a16="http://schemas.microsoft.com/office/drawing/2014/main" id="{427C2E06-4E07-4E7C-81CC-7D22F5B27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524" y="365373"/>
            <a:ext cx="2670067" cy="577413"/>
          </a:xfrm>
          <a:prstGeom prst="rect">
            <a:avLst/>
          </a:prstGeom>
        </p:spPr>
      </p:pic>
      <p:sp>
        <p:nvSpPr>
          <p:cNvPr id="11" name="Parallelogram 10">
            <a:extLst>
              <a:ext uri="{FF2B5EF4-FFF2-40B4-BE49-F238E27FC236}">
                <a16:creationId xmlns:a16="http://schemas.microsoft.com/office/drawing/2014/main" id="{41CC0D9D-A373-42BF-BDBB-8D7124DEC2FD}"/>
              </a:ext>
            </a:extLst>
          </p:cNvPr>
          <p:cNvSpPr/>
          <p:nvPr/>
        </p:nvSpPr>
        <p:spPr>
          <a:xfrm>
            <a:off x="294310" y="308852"/>
            <a:ext cx="602607" cy="675888"/>
          </a:xfrm>
          <a:prstGeom prst="parallelogram">
            <a:avLst>
              <a:gd name="adj" fmla="val 6148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4CA46917-1C92-4751-AD44-94490E444F38}"/>
              </a:ext>
            </a:extLst>
          </p:cNvPr>
          <p:cNvSpPr/>
          <p:nvPr/>
        </p:nvSpPr>
        <p:spPr>
          <a:xfrm>
            <a:off x="0" y="308852"/>
            <a:ext cx="602607" cy="675888"/>
          </a:xfrm>
          <a:prstGeom prst="parallelogram">
            <a:avLst>
              <a:gd name="adj" fmla="val 6148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107C3B8A-1ACE-4B57-B082-8F0D435C0906}"/>
              </a:ext>
            </a:extLst>
          </p:cNvPr>
          <p:cNvSpPr/>
          <p:nvPr/>
        </p:nvSpPr>
        <p:spPr>
          <a:xfrm>
            <a:off x="602607" y="308852"/>
            <a:ext cx="602607" cy="675888"/>
          </a:xfrm>
          <a:prstGeom prst="parallelogram">
            <a:avLst>
              <a:gd name="adj" fmla="val 6148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1B9880FB-1BD2-453C-B245-F25A27D77E7F}"/>
              </a:ext>
            </a:extLst>
          </p:cNvPr>
          <p:cNvSpPr/>
          <p:nvPr/>
        </p:nvSpPr>
        <p:spPr>
          <a:xfrm>
            <a:off x="896917" y="308852"/>
            <a:ext cx="602607" cy="675888"/>
          </a:xfrm>
          <a:prstGeom prst="parallelogram">
            <a:avLst>
              <a:gd name="adj" fmla="val 61488"/>
            </a:avLst>
          </a:prstGeom>
          <a:solidFill>
            <a:srgbClr val="2438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943286"/>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3615-0F5B-4EF2-B73F-F8D49385879C}"/>
              </a:ext>
            </a:extLst>
          </p:cNvPr>
          <p:cNvSpPr>
            <a:spLocks noGrp="1"/>
          </p:cNvSpPr>
          <p:nvPr>
            <p:ph type="ctrTitle"/>
          </p:nvPr>
        </p:nvSpPr>
        <p:spPr/>
        <p:txBody>
          <a:bodyPr lIns="91440" tIns="45720" rIns="91440" bIns="45720" anchor="ctr"/>
          <a:lstStyle/>
          <a:p>
            <a:r>
              <a:rPr lang="en-US" dirty="0" err="1">
                <a:cs typeface="Calibri Light"/>
              </a:rPr>
              <a:t>MotoSuiveur</a:t>
            </a:r>
            <a:r>
              <a:rPr lang="en-US" dirty="0">
                <a:cs typeface="Calibri Light"/>
              </a:rPr>
              <a:t> (MS) Mounting procedure</a:t>
            </a:r>
            <a:endParaRPr lang="en-US" dirty="0"/>
          </a:p>
        </p:txBody>
      </p:sp>
      <p:sp>
        <p:nvSpPr>
          <p:cNvPr id="3" name="Subtitle 2">
            <a:extLst>
              <a:ext uri="{FF2B5EF4-FFF2-40B4-BE49-F238E27FC236}">
                <a16:creationId xmlns:a16="http://schemas.microsoft.com/office/drawing/2014/main" id="{E8C3BE52-EE05-459C-B0F5-3911F3F8E764}"/>
              </a:ext>
            </a:extLst>
          </p:cNvPr>
          <p:cNvSpPr>
            <a:spLocks noGrp="1"/>
          </p:cNvSpPr>
          <p:nvPr>
            <p:ph type="subTitle" idx="1"/>
          </p:nvPr>
        </p:nvSpPr>
        <p:spPr/>
        <p:txBody>
          <a:bodyPr/>
          <a:lstStyle/>
          <a:p>
            <a:r>
              <a:rPr lang="es-ES" dirty="0"/>
              <a:t>Procedimiento de montaje de lo </a:t>
            </a:r>
            <a:r>
              <a:rPr lang="es-ES" dirty="0" err="1"/>
              <a:t>MotoSuiveur</a:t>
            </a:r>
            <a:r>
              <a:rPr lang="es-ES" dirty="0"/>
              <a:t>(MS) (anteproyecto)</a:t>
            </a:r>
            <a:endParaRPr lang="en-US" dirty="0"/>
          </a:p>
        </p:txBody>
      </p:sp>
    </p:spTree>
    <p:extLst>
      <p:ext uri="{BB962C8B-B14F-4D97-AF65-F5344CB8AC3E}">
        <p14:creationId xmlns:p14="http://schemas.microsoft.com/office/powerpoint/2010/main" val="3285630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DB414-083C-4539-840C-643B471D35B2}"/>
              </a:ext>
            </a:extLst>
          </p:cNvPr>
          <p:cNvSpPr>
            <a:spLocks noGrp="1"/>
          </p:cNvSpPr>
          <p:nvPr>
            <p:ph type="title"/>
          </p:nvPr>
        </p:nvSpPr>
        <p:spPr>
          <a:xfrm>
            <a:off x="3115341" y="365125"/>
            <a:ext cx="6081822" cy="613443"/>
          </a:xfrm>
        </p:spPr>
        <p:txBody>
          <a:bodyPr/>
          <a:lstStyle/>
          <a:p>
            <a:r>
              <a:rPr lang="en-US" dirty="0"/>
              <a:t>Drum – MS assembly</a:t>
            </a:r>
          </a:p>
        </p:txBody>
      </p:sp>
      <p:pic>
        <p:nvPicPr>
          <p:cNvPr id="4" name="Picture 4">
            <a:extLst>
              <a:ext uri="{FF2B5EF4-FFF2-40B4-BE49-F238E27FC236}">
                <a16:creationId xmlns:a16="http://schemas.microsoft.com/office/drawing/2014/main" id="{022A5DBA-04A5-49AB-898E-94B3C87BC0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6367" y="2001787"/>
            <a:ext cx="4331165" cy="3607717"/>
          </a:xfrm>
        </p:spPr>
      </p:pic>
      <p:sp>
        <p:nvSpPr>
          <p:cNvPr id="6" name="TextBox 5">
            <a:extLst>
              <a:ext uri="{FF2B5EF4-FFF2-40B4-BE49-F238E27FC236}">
                <a16:creationId xmlns:a16="http://schemas.microsoft.com/office/drawing/2014/main" id="{769AE499-6779-4486-B3CB-39DA5A40C6FA}"/>
              </a:ext>
            </a:extLst>
          </p:cNvPr>
          <p:cNvSpPr txBox="1"/>
          <p:nvPr/>
        </p:nvSpPr>
        <p:spPr>
          <a:xfrm>
            <a:off x="4668527" y="1849754"/>
            <a:ext cx="1279427" cy="523220"/>
          </a:xfrm>
          <a:prstGeom prst="rect">
            <a:avLst/>
          </a:prstGeom>
          <a:noFill/>
          <a:ln w="12700">
            <a:solidFill>
              <a:srgbClr val="FF0000"/>
            </a:solidFill>
          </a:ln>
        </p:spPr>
        <p:txBody>
          <a:bodyPr wrap="square" rtlCol="0">
            <a:spAutoFit/>
          </a:bodyPr>
          <a:lstStyle/>
          <a:p>
            <a:r>
              <a:rPr lang="en-US" sz="1400" dirty="0"/>
              <a:t>Insert the centering bush </a:t>
            </a:r>
          </a:p>
        </p:txBody>
      </p:sp>
      <p:cxnSp>
        <p:nvCxnSpPr>
          <p:cNvPr id="7" name="Straight Arrow Connector 6">
            <a:extLst>
              <a:ext uri="{FF2B5EF4-FFF2-40B4-BE49-F238E27FC236}">
                <a16:creationId xmlns:a16="http://schemas.microsoft.com/office/drawing/2014/main" id="{B2C97466-048A-412C-B9A0-A9441641FEC3}"/>
              </a:ext>
            </a:extLst>
          </p:cNvPr>
          <p:cNvCxnSpPr>
            <a:cxnSpLocks/>
            <a:stCxn id="6" idx="2"/>
          </p:cNvCxnSpPr>
          <p:nvPr/>
        </p:nvCxnSpPr>
        <p:spPr>
          <a:xfrm flipH="1">
            <a:off x="3283131" y="2372974"/>
            <a:ext cx="2025110" cy="1478179"/>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D26064-CC84-4280-93E6-64CCCB41E85F}"/>
              </a:ext>
            </a:extLst>
          </p:cNvPr>
          <p:cNvCxnSpPr>
            <a:cxnSpLocks/>
            <a:stCxn id="6" idx="2"/>
          </p:cNvCxnSpPr>
          <p:nvPr/>
        </p:nvCxnSpPr>
        <p:spPr>
          <a:xfrm flipH="1">
            <a:off x="4769522" y="2372974"/>
            <a:ext cx="538719" cy="1874785"/>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pic>
        <p:nvPicPr>
          <p:cNvPr id="8" name="Картина 7">
            <a:extLst>
              <a:ext uri="{FF2B5EF4-FFF2-40B4-BE49-F238E27FC236}">
                <a16:creationId xmlns:a16="http://schemas.microsoft.com/office/drawing/2014/main" id="{EF5C134F-39CC-48BD-84C3-52043ED11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876" y="4247759"/>
            <a:ext cx="576530" cy="607052"/>
          </a:xfrm>
          <a:prstGeom prst="rect">
            <a:avLst/>
          </a:prstGeom>
        </p:spPr>
      </p:pic>
      <p:pic>
        <p:nvPicPr>
          <p:cNvPr id="18" name="Картина 17">
            <a:extLst>
              <a:ext uri="{FF2B5EF4-FFF2-40B4-BE49-F238E27FC236}">
                <a16:creationId xmlns:a16="http://schemas.microsoft.com/office/drawing/2014/main" id="{14E41051-3405-4006-9CCF-861D33F00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590" y="2001787"/>
            <a:ext cx="3989234" cy="3339203"/>
          </a:xfrm>
          <a:prstGeom prst="rect">
            <a:avLst/>
          </a:prstGeom>
        </p:spPr>
      </p:pic>
      <p:sp>
        <p:nvSpPr>
          <p:cNvPr id="19" name="TextBox 5">
            <a:extLst>
              <a:ext uri="{FF2B5EF4-FFF2-40B4-BE49-F238E27FC236}">
                <a16:creationId xmlns:a16="http://schemas.microsoft.com/office/drawing/2014/main" id="{F3569CB7-6669-4552-BCF5-CA72504F17BD}"/>
              </a:ext>
            </a:extLst>
          </p:cNvPr>
          <p:cNvSpPr txBox="1"/>
          <p:nvPr/>
        </p:nvSpPr>
        <p:spPr>
          <a:xfrm>
            <a:off x="10223742" y="3214452"/>
            <a:ext cx="1887296" cy="1169551"/>
          </a:xfrm>
          <a:prstGeom prst="rect">
            <a:avLst/>
          </a:prstGeom>
          <a:noFill/>
          <a:ln w="12700">
            <a:solidFill>
              <a:srgbClr val="FF0000"/>
            </a:solidFill>
          </a:ln>
        </p:spPr>
        <p:txBody>
          <a:bodyPr wrap="square" rtlCol="0">
            <a:spAutoFit/>
          </a:bodyPr>
          <a:lstStyle/>
          <a:p>
            <a:r>
              <a:rPr lang="en-US" sz="1400" dirty="0"/>
              <a:t>Mount the stop washer – 3xM12 hexagon head screws</a:t>
            </a:r>
          </a:p>
          <a:p>
            <a:r>
              <a:rPr lang="en-US" sz="1400" dirty="0"/>
              <a:t>Tightening torque – 79 Nm</a:t>
            </a:r>
          </a:p>
        </p:txBody>
      </p:sp>
      <p:cxnSp>
        <p:nvCxnSpPr>
          <p:cNvPr id="20" name="Straight Arrow Connector 6">
            <a:extLst>
              <a:ext uri="{FF2B5EF4-FFF2-40B4-BE49-F238E27FC236}">
                <a16:creationId xmlns:a16="http://schemas.microsoft.com/office/drawing/2014/main" id="{619A1FAD-67FD-4B05-8907-88751CDF6849}"/>
              </a:ext>
            </a:extLst>
          </p:cNvPr>
          <p:cNvCxnSpPr>
            <a:cxnSpLocks/>
            <a:stCxn id="19" idx="1"/>
          </p:cNvCxnSpPr>
          <p:nvPr/>
        </p:nvCxnSpPr>
        <p:spPr>
          <a:xfrm flipH="1" flipV="1">
            <a:off x="8898041" y="3667125"/>
            <a:ext cx="1325701" cy="132103"/>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
            <a:extLst>
              <a:ext uri="{FF2B5EF4-FFF2-40B4-BE49-F238E27FC236}">
                <a16:creationId xmlns:a16="http://schemas.microsoft.com/office/drawing/2014/main" id="{061C730A-AF0F-4247-8751-383181723D14}"/>
              </a:ext>
            </a:extLst>
          </p:cNvPr>
          <p:cNvCxnSpPr>
            <a:cxnSpLocks/>
            <a:stCxn id="19" idx="1"/>
          </p:cNvCxnSpPr>
          <p:nvPr/>
        </p:nvCxnSpPr>
        <p:spPr>
          <a:xfrm flipH="1" flipV="1">
            <a:off x="8999036" y="3752850"/>
            <a:ext cx="1224706" cy="46378"/>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90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A769-13EC-4821-8A73-8C0ECC0FBF44}"/>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DBBF08BF-D92A-4BBC-833F-83B90A48C17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718855" y="1392211"/>
            <a:ext cx="3486644" cy="5334755"/>
          </a:xfrm>
        </p:spPr>
      </p:pic>
      <p:sp>
        <p:nvSpPr>
          <p:cNvPr id="6" name="TextBox 5">
            <a:extLst>
              <a:ext uri="{FF2B5EF4-FFF2-40B4-BE49-F238E27FC236}">
                <a16:creationId xmlns:a16="http://schemas.microsoft.com/office/drawing/2014/main" id="{87320AC8-E701-4E9B-80BD-86BE6389336C}"/>
              </a:ext>
            </a:extLst>
          </p:cNvPr>
          <p:cNvSpPr txBox="1"/>
          <p:nvPr/>
        </p:nvSpPr>
        <p:spPr>
          <a:xfrm>
            <a:off x="7333944" y="5160161"/>
            <a:ext cx="4933507" cy="646331"/>
          </a:xfrm>
          <a:prstGeom prst="rect">
            <a:avLst/>
          </a:prstGeom>
          <a:noFill/>
        </p:spPr>
        <p:txBody>
          <a:bodyPr wrap="square" rtlCol="0">
            <a:spAutoFit/>
          </a:bodyPr>
          <a:lstStyle/>
          <a:p>
            <a:r>
              <a:rPr lang="en-US" dirty="0"/>
              <a:t>Land the (Gearbox/ ) drum / MS assembly on the seat blocks</a:t>
            </a:r>
          </a:p>
        </p:txBody>
      </p:sp>
      <p:cxnSp>
        <p:nvCxnSpPr>
          <p:cNvPr id="7" name="Straight Connector 6">
            <a:extLst>
              <a:ext uri="{FF2B5EF4-FFF2-40B4-BE49-F238E27FC236}">
                <a16:creationId xmlns:a16="http://schemas.microsoft.com/office/drawing/2014/main" id="{EB569E3F-BDC6-4CD2-A34C-0467A642DAD1}"/>
              </a:ext>
            </a:extLst>
          </p:cNvPr>
          <p:cNvCxnSpPr>
            <a:cxnSpLocks/>
          </p:cNvCxnSpPr>
          <p:nvPr/>
        </p:nvCxnSpPr>
        <p:spPr>
          <a:xfrm flipV="1">
            <a:off x="5625410" y="2388242"/>
            <a:ext cx="979715" cy="255489"/>
          </a:xfrm>
          <a:prstGeom prst="line">
            <a:avLst/>
          </a:prstGeom>
          <a:ln w="12700">
            <a:solidFill>
              <a:srgbClr val="2438BC"/>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48E9EF5-87DE-4221-840C-5170251D31F4}"/>
              </a:ext>
            </a:extLst>
          </p:cNvPr>
          <p:cNvCxnSpPr>
            <a:cxnSpLocks/>
          </p:cNvCxnSpPr>
          <p:nvPr/>
        </p:nvCxnSpPr>
        <p:spPr>
          <a:xfrm flipV="1">
            <a:off x="5352640" y="3252495"/>
            <a:ext cx="1291608" cy="334127"/>
          </a:xfrm>
          <a:prstGeom prst="line">
            <a:avLst/>
          </a:prstGeom>
          <a:ln w="12700">
            <a:solidFill>
              <a:srgbClr val="2438B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070D69-23D9-449D-876C-44C0CA9CB1F7}"/>
              </a:ext>
            </a:extLst>
          </p:cNvPr>
          <p:cNvCxnSpPr>
            <a:cxnSpLocks/>
          </p:cNvCxnSpPr>
          <p:nvPr/>
        </p:nvCxnSpPr>
        <p:spPr>
          <a:xfrm flipV="1">
            <a:off x="6456054" y="2433638"/>
            <a:ext cx="0" cy="869156"/>
          </a:xfrm>
          <a:prstGeom prst="line">
            <a:avLst/>
          </a:prstGeom>
          <a:ln w="12700">
            <a:solidFill>
              <a:srgbClr val="2438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9D11AA-E297-4B20-8768-24CC5CCDCDB7}"/>
              </a:ext>
            </a:extLst>
          </p:cNvPr>
          <p:cNvSpPr txBox="1"/>
          <p:nvPr/>
        </p:nvSpPr>
        <p:spPr>
          <a:xfrm>
            <a:off x="7333944" y="5862151"/>
            <a:ext cx="5121070" cy="461665"/>
          </a:xfrm>
          <a:prstGeom prst="rect">
            <a:avLst/>
          </a:prstGeom>
          <a:noFill/>
        </p:spPr>
        <p:txBody>
          <a:bodyPr wrap="square" rtlCol="0">
            <a:spAutoFit/>
          </a:bodyPr>
          <a:lstStyle/>
          <a:p>
            <a:r>
              <a:rPr lang="es-ES" sz="1200" dirty="0"/>
              <a:t>Aterrice el conjunto (</a:t>
            </a:r>
            <a:r>
              <a:rPr lang="es-ES" sz="1200" dirty="0" err="1"/>
              <a:t>lcaja</a:t>
            </a:r>
            <a:r>
              <a:rPr lang="es-ES" sz="1200" dirty="0"/>
              <a:t> de engranajes / ) tambor / MS en los bloques de asiento</a:t>
            </a:r>
          </a:p>
        </p:txBody>
      </p:sp>
      <p:sp>
        <p:nvSpPr>
          <p:cNvPr id="31" name="TextBox 5">
            <a:extLst>
              <a:ext uri="{FF2B5EF4-FFF2-40B4-BE49-F238E27FC236}">
                <a16:creationId xmlns:a16="http://schemas.microsoft.com/office/drawing/2014/main" id="{C375F563-9382-47C6-B3FF-8D240DF28ECA}"/>
              </a:ext>
            </a:extLst>
          </p:cNvPr>
          <p:cNvSpPr txBox="1"/>
          <p:nvPr/>
        </p:nvSpPr>
        <p:spPr>
          <a:xfrm>
            <a:off x="7286699" y="2270295"/>
            <a:ext cx="1325873" cy="477054"/>
          </a:xfrm>
          <a:prstGeom prst="rect">
            <a:avLst/>
          </a:prstGeom>
          <a:noFill/>
          <a:ln w="12700">
            <a:solidFill>
              <a:srgbClr val="FF0000"/>
            </a:solidFill>
          </a:ln>
        </p:spPr>
        <p:txBody>
          <a:bodyPr wrap="square" rtlCol="0">
            <a:spAutoFit/>
          </a:bodyPr>
          <a:lstStyle/>
          <a:p>
            <a:r>
              <a:rPr lang="en-US" sz="1400" dirty="0"/>
              <a:t>415 mm to pass</a:t>
            </a:r>
            <a:r>
              <a:rPr lang="bg-BG" sz="1400" dirty="0"/>
              <a:t> </a:t>
            </a:r>
          </a:p>
          <a:p>
            <a:r>
              <a:rPr lang="es-ES" sz="1100" dirty="0"/>
              <a:t>415 mm para pasar</a:t>
            </a:r>
            <a:endParaRPr lang="en-US" sz="1100" dirty="0"/>
          </a:p>
        </p:txBody>
      </p:sp>
      <p:cxnSp>
        <p:nvCxnSpPr>
          <p:cNvPr id="32" name="Straight Arrow Connector 6">
            <a:extLst>
              <a:ext uri="{FF2B5EF4-FFF2-40B4-BE49-F238E27FC236}">
                <a16:creationId xmlns:a16="http://schemas.microsoft.com/office/drawing/2014/main" id="{571E5883-85BC-410D-8EDD-DD9FEAB17C70}"/>
              </a:ext>
            </a:extLst>
          </p:cNvPr>
          <p:cNvCxnSpPr>
            <a:cxnSpLocks/>
            <a:stCxn id="31" idx="1"/>
          </p:cNvCxnSpPr>
          <p:nvPr/>
        </p:nvCxnSpPr>
        <p:spPr>
          <a:xfrm flipH="1">
            <a:off x="6456054" y="2508822"/>
            <a:ext cx="830645" cy="339153"/>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31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A769-13EC-4821-8A73-8C0ECC0FBF44}"/>
              </a:ext>
            </a:extLst>
          </p:cNvPr>
          <p:cNvSpPr>
            <a:spLocks noGrp="1"/>
          </p:cNvSpPr>
          <p:nvPr>
            <p:ph type="title"/>
          </p:nvPr>
        </p:nvSpPr>
        <p:spPr/>
        <p:txBody>
          <a:bodyPr/>
          <a:lstStyle/>
          <a:p>
            <a:endParaRPr lang="en-US"/>
          </a:p>
        </p:txBody>
      </p:sp>
      <p:pic>
        <p:nvPicPr>
          <p:cNvPr id="5" name="Picture 5">
            <a:extLst>
              <a:ext uri="{FF2B5EF4-FFF2-40B4-BE49-F238E27FC236}">
                <a16:creationId xmlns:a16="http://schemas.microsoft.com/office/drawing/2014/main" id="{997F57E9-1B4F-4DB6-952F-F1C372422F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7373" y="1272072"/>
            <a:ext cx="6514012" cy="5247823"/>
          </a:xfrm>
          <a:prstGeom prst="rect">
            <a:avLst/>
          </a:prstGeom>
        </p:spPr>
      </p:pic>
      <p:sp>
        <p:nvSpPr>
          <p:cNvPr id="14" name="TextBox 13">
            <a:extLst>
              <a:ext uri="{FF2B5EF4-FFF2-40B4-BE49-F238E27FC236}">
                <a16:creationId xmlns:a16="http://schemas.microsoft.com/office/drawing/2014/main" id="{FAD2AB6C-A43E-48EA-B520-694AFA0E1A8C}"/>
              </a:ext>
            </a:extLst>
          </p:cNvPr>
          <p:cNvSpPr txBox="1"/>
          <p:nvPr/>
        </p:nvSpPr>
        <p:spPr>
          <a:xfrm>
            <a:off x="8995724" y="5569545"/>
            <a:ext cx="2854907" cy="646331"/>
          </a:xfrm>
          <a:prstGeom prst="rect">
            <a:avLst/>
          </a:prstGeom>
          <a:noFill/>
        </p:spPr>
        <p:txBody>
          <a:bodyPr wrap="square" rtlCol="0">
            <a:spAutoFit/>
          </a:bodyPr>
          <a:lstStyle/>
          <a:p>
            <a:r>
              <a:rPr lang="en-US" dirty="0"/>
              <a:t>Mount the Radial and the Axial adjustment parts</a:t>
            </a:r>
          </a:p>
        </p:txBody>
      </p:sp>
      <p:sp>
        <p:nvSpPr>
          <p:cNvPr id="24" name="TextBox 23">
            <a:extLst>
              <a:ext uri="{FF2B5EF4-FFF2-40B4-BE49-F238E27FC236}">
                <a16:creationId xmlns:a16="http://schemas.microsoft.com/office/drawing/2014/main" id="{9665E086-F1E8-44A6-830E-B31EB1FD0663}"/>
              </a:ext>
            </a:extLst>
          </p:cNvPr>
          <p:cNvSpPr txBox="1"/>
          <p:nvPr/>
        </p:nvSpPr>
        <p:spPr>
          <a:xfrm>
            <a:off x="8995724" y="6215876"/>
            <a:ext cx="3533286" cy="276999"/>
          </a:xfrm>
          <a:prstGeom prst="rect">
            <a:avLst/>
          </a:prstGeom>
          <a:noFill/>
        </p:spPr>
        <p:txBody>
          <a:bodyPr wrap="square" rtlCol="0">
            <a:spAutoFit/>
          </a:bodyPr>
          <a:lstStyle/>
          <a:p>
            <a:r>
              <a:rPr lang="es-ES" sz="1200" dirty="0"/>
              <a:t>Montar las piezas de ajuste radial y axial</a:t>
            </a:r>
          </a:p>
        </p:txBody>
      </p:sp>
      <p:sp>
        <p:nvSpPr>
          <p:cNvPr id="31" name="TextBox 5">
            <a:extLst>
              <a:ext uri="{FF2B5EF4-FFF2-40B4-BE49-F238E27FC236}">
                <a16:creationId xmlns:a16="http://schemas.microsoft.com/office/drawing/2014/main" id="{C375F563-9382-47C6-B3FF-8D240DF28ECA}"/>
              </a:ext>
            </a:extLst>
          </p:cNvPr>
          <p:cNvSpPr txBox="1"/>
          <p:nvPr/>
        </p:nvSpPr>
        <p:spPr>
          <a:xfrm>
            <a:off x="185611" y="5312307"/>
            <a:ext cx="2001445" cy="954107"/>
          </a:xfrm>
          <a:prstGeom prst="rect">
            <a:avLst/>
          </a:prstGeom>
          <a:noFill/>
          <a:ln w="12700">
            <a:solidFill>
              <a:srgbClr val="FF0000"/>
            </a:solidFill>
          </a:ln>
        </p:spPr>
        <p:txBody>
          <a:bodyPr wrap="square" rtlCol="0">
            <a:spAutoFit/>
          </a:bodyPr>
          <a:lstStyle/>
          <a:p>
            <a:r>
              <a:rPr lang="bg-BG" sz="1400" dirty="0"/>
              <a:t>6 </a:t>
            </a:r>
            <a:r>
              <a:rPr lang="en-US" sz="1400" dirty="0"/>
              <a:t>x M16 Hexagon head screws + plain washers</a:t>
            </a:r>
          </a:p>
          <a:p>
            <a:r>
              <a:rPr lang="en-US" sz="1400" dirty="0"/>
              <a:t>Tightening torque – 198 Nm </a:t>
            </a:r>
            <a:endParaRPr lang="en-US" sz="1100" dirty="0"/>
          </a:p>
        </p:txBody>
      </p:sp>
      <p:cxnSp>
        <p:nvCxnSpPr>
          <p:cNvPr id="32" name="Straight Arrow Connector 6">
            <a:extLst>
              <a:ext uri="{FF2B5EF4-FFF2-40B4-BE49-F238E27FC236}">
                <a16:creationId xmlns:a16="http://schemas.microsoft.com/office/drawing/2014/main" id="{571E5883-85BC-410D-8EDD-DD9FEAB17C70}"/>
              </a:ext>
            </a:extLst>
          </p:cNvPr>
          <p:cNvCxnSpPr>
            <a:cxnSpLocks/>
            <a:stCxn id="31" idx="3"/>
          </p:cNvCxnSpPr>
          <p:nvPr/>
        </p:nvCxnSpPr>
        <p:spPr>
          <a:xfrm flipV="1">
            <a:off x="2187056" y="5331741"/>
            <a:ext cx="1309179" cy="457620"/>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5">
            <a:extLst>
              <a:ext uri="{FF2B5EF4-FFF2-40B4-BE49-F238E27FC236}">
                <a16:creationId xmlns:a16="http://schemas.microsoft.com/office/drawing/2014/main" id="{4F8CFB6E-BCEE-4F3A-8CD3-C19CDCD681DE}"/>
              </a:ext>
            </a:extLst>
          </p:cNvPr>
          <p:cNvSpPr txBox="1"/>
          <p:nvPr/>
        </p:nvSpPr>
        <p:spPr>
          <a:xfrm>
            <a:off x="185611" y="4829630"/>
            <a:ext cx="2001445" cy="307777"/>
          </a:xfrm>
          <a:prstGeom prst="rect">
            <a:avLst/>
          </a:prstGeom>
          <a:noFill/>
          <a:ln w="12700">
            <a:solidFill>
              <a:srgbClr val="FF0000"/>
            </a:solidFill>
          </a:ln>
        </p:spPr>
        <p:txBody>
          <a:bodyPr wrap="square" rtlCol="0">
            <a:spAutoFit/>
          </a:bodyPr>
          <a:lstStyle/>
          <a:p>
            <a:r>
              <a:rPr lang="en-US" sz="1400" dirty="0"/>
              <a:t>MS side support plate</a:t>
            </a:r>
            <a:endParaRPr lang="en-US" sz="1100" dirty="0"/>
          </a:p>
        </p:txBody>
      </p:sp>
      <p:cxnSp>
        <p:nvCxnSpPr>
          <p:cNvPr id="21" name="Straight Arrow Connector 6">
            <a:extLst>
              <a:ext uri="{FF2B5EF4-FFF2-40B4-BE49-F238E27FC236}">
                <a16:creationId xmlns:a16="http://schemas.microsoft.com/office/drawing/2014/main" id="{E7192EB0-E591-4A28-8B0D-D10127DEDEA6}"/>
              </a:ext>
            </a:extLst>
          </p:cNvPr>
          <p:cNvCxnSpPr>
            <a:cxnSpLocks/>
            <a:stCxn id="20" idx="3"/>
          </p:cNvCxnSpPr>
          <p:nvPr/>
        </p:nvCxnSpPr>
        <p:spPr>
          <a:xfrm>
            <a:off x="2187056" y="4983519"/>
            <a:ext cx="1362968" cy="53741"/>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5">
            <a:extLst>
              <a:ext uri="{FF2B5EF4-FFF2-40B4-BE49-F238E27FC236}">
                <a16:creationId xmlns:a16="http://schemas.microsoft.com/office/drawing/2014/main" id="{BE282E5F-C878-4A80-8EE1-44ABF8FD8F3F}"/>
              </a:ext>
            </a:extLst>
          </p:cNvPr>
          <p:cNvSpPr txBox="1"/>
          <p:nvPr/>
        </p:nvSpPr>
        <p:spPr>
          <a:xfrm>
            <a:off x="192650" y="3917669"/>
            <a:ext cx="2001445" cy="307777"/>
          </a:xfrm>
          <a:prstGeom prst="rect">
            <a:avLst/>
          </a:prstGeom>
          <a:noFill/>
          <a:ln w="12700">
            <a:solidFill>
              <a:srgbClr val="FF0000"/>
            </a:solidFill>
          </a:ln>
        </p:spPr>
        <p:txBody>
          <a:bodyPr wrap="square" rtlCol="0">
            <a:spAutoFit/>
          </a:bodyPr>
          <a:lstStyle/>
          <a:p>
            <a:r>
              <a:rPr lang="en-US" sz="1400" dirty="0"/>
              <a:t>Elastomer pad</a:t>
            </a:r>
            <a:endParaRPr lang="en-US" sz="1100" dirty="0"/>
          </a:p>
        </p:txBody>
      </p:sp>
      <p:cxnSp>
        <p:nvCxnSpPr>
          <p:cNvPr id="27" name="Straight Arrow Connector 6">
            <a:extLst>
              <a:ext uri="{FF2B5EF4-FFF2-40B4-BE49-F238E27FC236}">
                <a16:creationId xmlns:a16="http://schemas.microsoft.com/office/drawing/2014/main" id="{0BE289A9-0785-4F02-A8B4-12E6B7DF281E}"/>
              </a:ext>
            </a:extLst>
          </p:cNvPr>
          <p:cNvCxnSpPr>
            <a:cxnSpLocks/>
            <a:stCxn id="26" idx="3"/>
          </p:cNvCxnSpPr>
          <p:nvPr/>
        </p:nvCxnSpPr>
        <p:spPr>
          <a:xfrm>
            <a:off x="2194095" y="4071558"/>
            <a:ext cx="2073105" cy="965702"/>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5">
            <a:extLst>
              <a:ext uri="{FF2B5EF4-FFF2-40B4-BE49-F238E27FC236}">
                <a16:creationId xmlns:a16="http://schemas.microsoft.com/office/drawing/2014/main" id="{132F6583-0F7E-4638-9228-4F5E39933FC5}"/>
              </a:ext>
            </a:extLst>
          </p:cNvPr>
          <p:cNvSpPr txBox="1"/>
          <p:nvPr/>
        </p:nvSpPr>
        <p:spPr>
          <a:xfrm>
            <a:off x="191589" y="4372610"/>
            <a:ext cx="2001445" cy="307777"/>
          </a:xfrm>
          <a:prstGeom prst="rect">
            <a:avLst/>
          </a:prstGeom>
          <a:noFill/>
          <a:ln w="12700">
            <a:solidFill>
              <a:srgbClr val="FF0000"/>
            </a:solidFill>
          </a:ln>
        </p:spPr>
        <p:txBody>
          <a:bodyPr wrap="square" rtlCol="0">
            <a:spAutoFit/>
          </a:bodyPr>
          <a:lstStyle/>
          <a:p>
            <a:r>
              <a:rPr lang="en-US" sz="1400" dirty="0"/>
              <a:t>Distance plates</a:t>
            </a:r>
            <a:endParaRPr lang="en-US" sz="1100" dirty="0"/>
          </a:p>
        </p:txBody>
      </p:sp>
      <p:cxnSp>
        <p:nvCxnSpPr>
          <p:cNvPr id="30" name="Straight Arrow Connector 6">
            <a:extLst>
              <a:ext uri="{FF2B5EF4-FFF2-40B4-BE49-F238E27FC236}">
                <a16:creationId xmlns:a16="http://schemas.microsoft.com/office/drawing/2014/main" id="{5ABB3CB1-0DED-4BC5-B4A9-76D68A2BF6C4}"/>
              </a:ext>
            </a:extLst>
          </p:cNvPr>
          <p:cNvCxnSpPr>
            <a:cxnSpLocks/>
            <a:stCxn id="29" idx="3"/>
          </p:cNvCxnSpPr>
          <p:nvPr/>
        </p:nvCxnSpPr>
        <p:spPr>
          <a:xfrm>
            <a:off x="2193034" y="4526499"/>
            <a:ext cx="2074166" cy="610908"/>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5">
            <a:extLst>
              <a:ext uri="{FF2B5EF4-FFF2-40B4-BE49-F238E27FC236}">
                <a16:creationId xmlns:a16="http://schemas.microsoft.com/office/drawing/2014/main" id="{4261E607-E17A-46A2-91CC-83BA50D1D445}"/>
              </a:ext>
            </a:extLst>
          </p:cNvPr>
          <p:cNvSpPr txBox="1"/>
          <p:nvPr/>
        </p:nvSpPr>
        <p:spPr>
          <a:xfrm>
            <a:off x="8998243" y="3522240"/>
            <a:ext cx="3124931" cy="738664"/>
          </a:xfrm>
          <a:prstGeom prst="rect">
            <a:avLst/>
          </a:prstGeom>
          <a:noFill/>
          <a:ln w="12700">
            <a:solidFill>
              <a:srgbClr val="FF0000"/>
            </a:solidFill>
          </a:ln>
        </p:spPr>
        <p:txBody>
          <a:bodyPr wrap="square" rtlCol="0">
            <a:spAutoFit/>
          </a:bodyPr>
          <a:lstStyle/>
          <a:p>
            <a:r>
              <a:rPr lang="en-US" sz="1400" dirty="0"/>
              <a:t>4</a:t>
            </a:r>
            <a:r>
              <a:rPr lang="bg-BG" sz="1400" dirty="0"/>
              <a:t> </a:t>
            </a:r>
            <a:r>
              <a:rPr lang="en-US" sz="1400" dirty="0"/>
              <a:t>x M20 Hexagon head screws + plain washers</a:t>
            </a:r>
          </a:p>
          <a:p>
            <a:r>
              <a:rPr lang="en-US" sz="1400" dirty="0"/>
              <a:t>Tightening torque – 570 Nm </a:t>
            </a:r>
            <a:endParaRPr lang="en-US" sz="1100" dirty="0"/>
          </a:p>
        </p:txBody>
      </p:sp>
      <p:cxnSp>
        <p:nvCxnSpPr>
          <p:cNvPr id="34" name="Straight Arrow Connector 6">
            <a:extLst>
              <a:ext uri="{FF2B5EF4-FFF2-40B4-BE49-F238E27FC236}">
                <a16:creationId xmlns:a16="http://schemas.microsoft.com/office/drawing/2014/main" id="{50039D28-E643-429C-BBD6-2E5358300CB1}"/>
              </a:ext>
            </a:extLst>
          </p:cNvPr>
          <p:cNvCxnSpPr>
            <a:cxnSpLocks/>
            <a:stCxn id="33" idx="1"/>
          </p:cNvCxnSpPr>
          <p:nvPr/>
        </p:nvCxnSpPr>
        <p:spPr>
          <a:xfrm flipH="1">
            <a:off x="7905135" y="3891572"/>
            <a:ext cx="1093108" cy="623996"/>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5">
            <a:extLst>
              <a:ext uri="{FF2B5EF4-FFF2-40B4-BE49-F238E27FC236}">
                <a16:creationId xmlns:a16="http://schemas.microsoft.com/office/drawing/2014/main" id="{831ACC9C-4EBA-421D-84C8-42A111D8EE2D}"/>
              </a:ext>
            </a:extLst>
          </p:cNvPr>
          <p:cNvSpPr txBox="1"/>
          <p:nvPr/>
        </p:nvSpPr>
        <p:spPr>
          <a:xfrm>
            <a:off x="9004221" y="4372610"/>
            <a:ext cx="2001445" cy="307777"/>
          </a:xfrm>
          <a:prstGeom prst="rect">
            <a:avLst/>
          </a:prstGeom>
          <a:noFill/>
          <a:ln w="12700">
            <a:solidFill>
              <a:srgbClr val="FF0000"/>
            </a:solidFill>
          </a:ln>
        </p:spPr>
        <p:txBody>
          <a:bodyPr wrap="square" rtlCol="0">
            <a:spAutoFit/>
          </a:bodyPr>
          <a:lstStyle/>
          <a:p>
            <a:r>
              <a:rPr lang="en-US" sz="1400" dirty="0"/>
              <a:t>Support bar</a:t>
            </a:r>
            <a:endParaRPr lang="en-US" sz="1100" dirty="0"/>
          </a:p>
        </p:txBody>
      </p:sp>
      <p:cxnSp>
        <p:nvCxnSpPr>
          <p:cNvPr id="38" name="Straight Arrow Connector 6">
            <a:extLst>
              <a:ext uri="{FF2B5EF4-FFF2-40B4-BE49-F238E27FC236}">
                <a16:creationId xmlns:a16="http://schemas.microsoft.com/office/drawing/2014/main" id="{58FEE9CC-AE6D-45E2-B364-EF9516DDECF5}"/>
              </a:ext>
            </a:extLst>
          </p:cNvPr>
          <p:cNvCxnSpPr>
            <a:cxnSpLocks/>
            <a:stCxn id="37" idx="1"/>
          </p:cNvCxnSpPr>
          <p:nvPr/>
        </p:nvCxnSpPr>
        <p:spPr>
          <a:xfrm flipH="1">
            <a:off x="7905135" y="4526499"/>
            <a:ext cx="1099086" cy="153888"/>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5">
            <a:extLst>
              <a:ext uri="{FF2B5EF4-FFF2-40B4-BE49-F238E27FC236}">
                <a16:creationId xmlns:a16="http://schemas.microsoft.com/office/drawing/2014/main" id="{E0F4BA54-99FA-407A-A56B-D8C79DECE12C}"/>
              </a:ext>
            </a:extLst>
          </p:cNvPr>
          <p:cNvSpPr txBox="1"/>
          <p:nvPr/>
        </p:nvSpPr>
        <p:spPr>
          <a:xfrm>
            <a:off x="9004221" y="4792567"/>
            <a:ext cx="2001445" cy="307777"/>
          </a:xfrm>
          <a:prstGeom prst="rect">
            <a:avLst/>
          </a:prstGeom>
          <a:noFill/>
          <a:ln w="12700">
            <a:solidFill>
              <a:srgbClr val="FF0000"/>
            </a:solidFill>
          </a:ln>
        </p:spPr>
        <p:txBody>
          <a:bodyPr wrap="square" rtlCol="0">
            <a:spAutoFit/>
          </a:bodyPr>
          <a:lstStyle/>
          <a:p>
            <a:r>
              <a:rPr lang="en-US" sz="1400" dirty="0"/>
              <a:t>Distance plates</a:t>
            </a:r>
            <a:endParaRPr lang="en-US" sz="1100" dirty="0"/>
          </a:p>
        </p:txBody>
      </p:sp>
      <p:cxnSp>
        <p:nvCxnSpPr>
          <p:cNvPr id="42" name="Straight Arrow Connector 6">
            <a:extLst>
              <a:ext uri="{FF2B5EF4-FFF2-40B4-BE49-F238E27FC236}">
                <a16:creationId xmlns:a16="http://schemas.microsoft.com/office/drawing/2014/main" id="{F8237221-5215-46AA-AD70-8A5832C4FF7E}"/>
              </a:ext>
            </a:extLst>
          </p:cNvPr>
          <p:cNvCxnSpPr>
            <a:cxnSpLocks/>
            <a:stCxn id="41" idx="1"/>
          </p:cNvCxnSpPr>
          <p:nvPr/>
        </p:nvCxnSpPr>
        <p:spPr>
          <a:xfrm flipH="1" flipV="1">
            <a:off x="7840166" y="4854770"/>
            <a:ext cx="1164055" cy="91686"/>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pic>
        <p:nvPicPr>
          <p:cNvPr id="15" name="Картина 14">
            <a:extLst>
              <a:ext uri="{FF2B5EF4-FFF2-40B4-BE49-F238E27FC236}">
                <a16:creationId xmlns:a16="http://schemas.microsoft.com/office/drawing/2014/main" id="{C9D76D51-30D4-40BE-B4A7-2693BC7BB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25" y="2099932"/>
            <a:ext cx="1594882" cy="1329068"/>
          </a:xfrm>
          <a:prstGeom prst="rect">
            <a:avLst/>
          </a:prstGeom>
        </p:spPr>
      </p:pic>
      <p:sp>
        <p:nvSpPr>
          <p:cNvPr id="16" name="Овал 15">
            <a:extLst>
              <a:ext uri="{FF2B5EF4-FFF2-40B4-BE49-F238E27FC236}">
                <a16:creationId xmlns:a16="http://schemas.microsoft.com/office/drawing/2014/main" id="{8CAA913C-B3D6-460F-9B2B-00026146A84F}"/>
              </a:ext>
            </a:extLst>
          </p:cNvPr>
          <p:cNvSpPr/>
          <p:nvPr/>
        </p:nvSpPr>
        <p:spPr>
          <a:xfrm>
            <a:off x="3254384" y="5053964"/>
            <a:ext cx="821183" cy="6109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6">
            <a:extLst>
              <a:ext uri="{FF2B5EF4-FFF2-40B4-BE49-F238E27FC236}">
                <a16:creationId xmlns:a16="http://schemas.microsoft.com/office/drawing/2014/main" id="{D535D4B7-6AFF-4507-AE26-B29A62B00779}"/>
              </a:ext>
            </a:extLst>
          </p:cNvPr>
          <p:cNvCxnSpPr>
            <a:cxnSpLocks/>
            <a:stCxn id="16" idx="1"/>
          </p:cNvCxnSpPr>
          <p:nvPr/>
        </p:nvCxnSpPr>
        <p:spPr>
          <a:xfrm flipH="1" flipV="1">
            <a:off x="1995423" y="3283889"/>
            <a:ext cx="1379220" cy="18595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Картина 24">
            <a:extLst>
              <a:ext uri="{FF2B5EF4-FFF2-40B4-BE49-F238E27FC236}">
                <a16:creationId xmlns:a16="http://schemas.microsoft.com/office/drawing/2014/main" id="{967F1299-7380-4399-B669-91F77EA76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6393" y="1120094"/>
            <a:ext cx="1599273" cy="2280641"/>
          </a:xfrm>
          <a:prstGeom prst="rect">
            <a:avLst/>
          </a:prstGeom>
        </p:spPr>
      </p:pic>
      <p:sp>
        <p:nvSpPr>
          <p:cNvPr id="39" name="Овал 38">
            <a:extLst>
              <a:ext uri="{FF2B5EF4-FFF2-40B4-BE49-F238E27FC236}">
                <a16:creationId xmlns:a16="http://schemas.microsoft.com/office/drawing/2014/main" id="{672DF5B9-6203-4524-85FE-5955D3115DF4}"/>
              </a:ext>
            </a:extLst>
          </p:cNvPr>
          <p:cNvSpPr/>
          <p:nvPr/>
        </p:nvSpPr>
        <p:spPr>
          <a:xfrm>
            <a:off x="7514210" y="4260904"/>
            <a:ext cx="821183" cy="9657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6">
            <a:extLst>
              <a:ext uri="{FF2B5EF4-FFF2-40B4-BE49-F238E27FC236}">
                <a16:creationId xmlns:a16="http://schemas.microsoft.com/office/drawing/2014/main" id="{2792EBA1-952D-46B6-B42E-9DC20B003066}"/>
              </a:ext>
            </a:extLst>
          </p:cNvPr>
          <p:cNvCxnSpPr>
            <a:cxnSpLocks/>
            <a:stCxn id="39" idx="0"/>
          </p:cNvCxnSpPr>
          <p:nvPr/>
        </p:nvCxnSpPr>
        <p:spPr>
          <a:xfrm flipV="1">
            <a:off x="7924802" y="2953060"/>
            <a:ext cx="1464366" cy="130784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413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7225-E1D0-4753-97FF-EF4BDC2D7975}"/>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714F2688-4480-4587-BEB0-B583B42EB0A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2142" y="1349216"/>
            <a:ext cx="6885979" cy="3815350"/>
          </a:xfrm>
        </p:spPr>
      </p:pic>
      <p:sp>
        <p:nvSpPr>
          <p:cNvPr id="5" name="TextBox 4">
            <a:extLst>
              <a:ext uri="{FF2B5EF4-FFF2-40B4-BE49-F238E27FC236}">
                <a16:creationId xmlns:a16="http://schemas.microsoft.com/office/drawing/2014/main" id="{65A56BC1-7E97-4228-96B8-F3E5DAB710F6}"/>
              </a:ext>
            </a:extLst>
          </p:cNvPr>
          <p:cNvSpPr txBox="1"/>
          <p:nvPr/>
        </p:nvSpPr>
        <p:spPr>
          <a:xfrm>
            <a:off x="1365788" y="5641725"/>
            <a:ext cx="3652502" cy="523220"/>
          </a:xfrm>
          <a:prstGeom prst="rect">
            <a:avLst/>
          </a:prstGeom>
          <a:noFill/>
          <a:ln w="12700">
            <a:solidFill>
              <a:srgbClr val="FF0000"/>
            </a:solidFill>
          </a:ln>
        </p:spPr>
        <p:txBody>
          <a:bodyPr wrap="square" rtlCol="0">
            <a:spAutoFit/>
          </a:bodyPr>
          <a:lstStyle/>
          <a:p>
            <a:r>
              <a:rPr lang="en-US" sz="1400" dirty="0"/>
              <a:t>Mount the bolts M30 on the MS feet. Do not tight the bolts at this point.</a:t>
            </a:r>
          </a:p>
        </p:txBody>
      </p:sp>
      <p:cxnSp>
        <p:nvCxnSpPr>
          <p:cNvPr id="6" name="Straight Arrow Connector 5">
            <a:extLst>
              <a:ext uri="{FF2B5EF4-FFF2-40B4-BE49-F238E27FC236}">
                <a16:creationId xmlns:a16="http://schemas.microsoft.com/office/drawing/2014/main" id="{00849604-890F-46CF-B3FE-A7167B571D9E}"/>
              </a:ext>
            </a:extLst>
          </p:cNvPr>
          <p:cNvCxnSpPr>
            <a:cxnSpLocks/>
            <a:stCxn id="5" idx="0"/>
          </p:cNvCxnSpPr>
          <p:nvPr/>
        </p:nvCxnSpPr>
        <p:spPr>
          <a:xfrm flipH="1" flipV="1">
            <a:off x="2003729" y="3808675"/>
            <a:ext cx="1188310" cy="1833050"/>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617857F-3F9B-4487-B4EC-4A18D129D5F2}"/>
              </a:ext>
            </a:extLst>
          </p:cNvPr>
          <p:cNvCxnSpPr>
            <a:cxnSpLocks/>
            <a:stCxn id="5" idx="0"/>
          </p:cNvCxnSpPr>
          <p:nvPr/>
        </p:nvCxnSpPr>
        <p:spPr>
          <a:xfrm flipV="1">
            <a:off x="3192039" y="3116911"/>
            <a:ext cx="2524949" cy="2524814"/>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035630F-D9A2-4052-96BD-284542E6FABA}"/>
              </a:ext>
            </a:extLst>
          </p:cNvPr>
          <p:cNvSpPr txBox="1"/>
          <p:nvPr/>
        </p:nvSpPr>
        <p:spPr>
          <a:xfrm>
            <a:off x="1365788" y="6275599"/>
            <a:ext cx="5121070" cy="276999"/>
          </a:xfrm>
          <a:prstGeom prst="rect">
            <a:avLst/>
          </a:prstGeom>
          <a:noFill/>
        </p:spPr>
        <p:txBody>
          <a:bodyPr wrap="square" rtlCol="0">
            <a:spAutoFit/>
          </a:bodyPr>
          <a:lstStyle/>
          <a:p>
            <a:r>
              <a:rPr lang="es-ES" sz="1200" dirty="0"/>
              <a:t>Monte los tornillos M30 en las patas MS. No apriete los pernos en este punto.</a:t>
            </a:r>
          </a:p>
        </p:txBody>
      </p:sp>
      <p:pic>
        <p:nvPicPr>
          <p:cNvPr id="15" name="Картина 14">
            <a:extLst>
              <a:ext uri="{FF2B5EF4-FFF2-40B4-BE49-F238E27FC236}">
                <a16:creationId xmlns:a16="http://schemas.microsoft.com/office/drawing/2014/main" id="{EBA2775B-2002-43AA-9312-57CE980D8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167" y="1281574"/>
            <a:ext cx="4734285" cy="3719796"/>
          </a:xfrm>
          <a:prstGeom prst="rect">
            <a:avLst/>
          </a:prstGeom>
        </p:spPr>
      </p:pic>
      <p:sp>
        <p:nvSpPr>
          <p:cNvPr id="18" name="Овал 17">
            <a:extLst>
              <a:ext uri="{FF2B5EF4-FFF2-40B4-BE49-F238E27FC236}">
                <a16:creationId xmlns:a16="http://schemas.microsoft.com/office/drawing/2014/main" id="{7AA029CE-29CD-4B31-A952-1DB36E7C7486}"/>
              </a:ext>
            </a:extLst>
          </p:cNvPr>
          <p:cNvSpPr/>
          <p:nvPr/>
        </p:nvSpPr>
        <p:spPr>
          <a:xfrm>
            <a:off x="1583244" y="3256891"/>
            <a:ext cx="840969" cy="1149296"/>
          </a:xfrm>
          <a:prstGeom prst="ellipse">
            <a:avLst/>
          </a:prstGeom>
          <a:noFill/>
          <a:ln>
            <a:solidFill>
              <a:srgbClr val="24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Овал 18">
            <a:extLst>
              <a:ext uri="{FF2B5EF4-FFF2-40B4-BE49-F238E27FC236}">
                <a16:creationId xmlns:a16="http://schemas.microsoft.com/office/drawing/2014/main" id="{E2D96E55-666E-4F75-8254-E9576A05F89E}"/>
              </a:ext>
            </a:extLst>
          </p:cNvPr>
          <p:cNvSpPr/>
          <p:nvPr/>
        </p:nvSpPr>
        <p:spPr>
          <a:xfrm>
            <a:off x="5296503" y="2484603"/>
            <a:ext cx="840969" cy="1149296"/>
          </a:xfrm>
          <a:prstGeom prst="ellipse">
            <a:avLst/>
          </a:prstGeom>
          <a:noFill/>
          <a:ln>
            <a:solidFill>
              <a:srgbClr val="24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5">
            <a:extLst>
              <a:ext uri="{FF2B5EF4-FFF2-40B4-BE49-F238E27FC236}">
                <a16:creationId xmlns:a16="http://schemas.microsoft.com/office/drawing/2014/main" id="{90784B36-B2B8-4A28-BF4E-AC2401ECA1C5}"/>
              </a:ext>
            </a:extLst>
          </p:cNvPr>
          <p:cNvCxnSpPr>
            <a:cxnSpLocks/>
            <a:stCxn id="18" idx="6"/>
          </p:cNvCxnSpPr>
          <p:nvPr/>
        </p:nvCxnSpPr>
        <p:spPr>
          <a:xfrm>
            <a:off x="2424213" y="3831539"/>
            <a:ext cx="6179098" cy="104851"/>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6">
            <a:extLst>
              <a:ext uri="{FF2B5EF4-FFF2-40B4-BE49-F238E27FC236}">
                <a16:creationId xmlns:a16="http://schemas.microsoft.com/office/drawing/2014/main" id="{2EABDA73-5932-47D3-A9DB-5A7CA550EDD7}"/>
              </a:ext>
            </a:extLst>
          </p:cNvPr>
          <p:cNvCxnSpPr>
            <a:cxnSpLocks/>
            <a:stCxn id="19" idx="7"/>
          </p:cNvCxnSpPr>
          <p:nvPr/>
        </p:nvCxnSpPr>
        <p:spPr>
          <a:xfrm>
            <a:off x="6014315" y="2652914"/>
            <a:ext cx="2588996" cy="241361"/>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747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D2FE-AFB3-4005-948C-7A68AAB11FD7}"/>
              </a:ext>
            </a:extLst>
          </p:cNvPr>
          <p:cNvSpPr>
            <a:spLocks noGrp="1"/>
          </p:cNvSpPr>
          <p:nvPr>
            <p:ph type="title"/>
          </p:nvPr>
        </p:nvSpPr>
        <p:spPr/>
        <p:txBody>
          <a:bodyPr/>
          <a:lstStyle/>
          <a:p>
            <a:endParaRPr lang="en-US"/>
          </a:p>
        </p:txBody>
      </p:sp>
      <p:pic>
        <p:nvPicPr>
          <p:cNvPr id="5" name="Picture 5">
            <a:extLst>
              <a:ext uri="{FF2B5EF4-FFF2-40B4-BE49-F238E27FC236}">
                <a16:creationId xmlns:a16="http://schemas.microsoft.com/office/drawing/2014/main" id="{1788C73D-463D-4667-B0F7-D14536CC6E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33440" y="1513319"/>
            <a:ext cx="5088190" cy="4522836"/>
          </a:xfrm>
          <a:prstGeom prst="rect">
            <a:avLst/>
          </a:prstGeom>
        </p:spPr>
      </p:pic>
      <p:pic>
        <p:nvPicPr>
          <p:cNvPr id="8" name="Picture 8">
            <a:extLst>
              <a:ext uri="{FF2B5EF4-FFF2-40B4-BE49-F238E27FC236}">
                <a16:creationId xmlns:a16="http://schemas.microsoft.com/office/drawing/2014/main" id="{67A522A5-CCDE-4E02-8E71-3D69631001A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65760" y="1213610"/>
            <a:ext cx="5698772" cy="4522835"/>
          </a:xfrm>
        </p:spPr>
      </p:pic>
      <p:sp>
        <p:nvSpPr>
          <p:cNvPr id="6" name="TextBox 5">
            <a:extLst>
              <a:ext uri="{FF2B5EF4-FFF2-40B4-BE49-F238E27FC236}">
                <a16:creationId xmlns:a16="http://schemas.microsoft.com/office/drawing/2014/main" id="{90CBD4DA-74AA-48F8-B8F4-25314C1CE5CD}"/>
              </a:ext>
            </a:extLst>
          </p:cNvPr>
          <p:cNvSpPr txBox="1"/>
          <p:nvPr/>
        </p:nvSpPr>
        <p:spPr>
          <a:xfrm>
            <a:off x="1086827" y="5854774"/>
            <a:ext cx="3334765" cy="523220"/>
          </a:xfrm>
          <a:prstGeom prst="rect">
            <a:avLst/>
          </a:prstGeom>
          <a:noFill/>
          <a:ln w="12700">
            <a:solidFill>
              <a:srgbClr val="FF0000"/>
            </a:solidFill>
          </a:ln>
        </p:spPr>
        <p:txBody>
          <a:bodyPr wrap="square" rtlCol="0">
            <a:spAutoFit/>
          </a:bodyPr>
          <a:lstStyle/>
          <a:p>
            <a:r>
              <a:rPr lang="en-US" sz="1400" dirty="0"/>
              <a:t>Adjust the radial position of the drum by using the nuts</a:t>
            </a:r>
          </a:p>
        </p:txBody>
      </p:sp>
      <p:cxnSp>
        <p:nvCxnSpPr>
          <p:cNvPr id="7" name="Straight Arrow Connector 6">
            <a:extLst>
              <a:ext uri="{FF2B5EF4-FFF2-40B4-BE49-F238E27FC236}">
                <a16:creationId xmlns:a16="http://schemas.microsoft.com/office/drawing/2014/main" id="{FD6D0916-3C56-4653-8886-88D73DFF271B}"/>
              </a:ext>
            </a:extLst>
          </p:cNvPr>
          <p:cNvCxnSpPr>
            <a:cxnSpLocks/>
            <a:stCxn id="6" idx="0"/>
          </p:cNvCxnSpPr>
          <p:nvPr/>
        </p:nvCxnSpPr>
        <p:spPr>
          <a:xfrm flipH="1" flipV="1">
            <a:off x="1655449" y="3291840"/>
            <a:ext cx="1098761" cy="2562934"/>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0D80F0-B6E9-45A9-81CF-7C7D31959BE3}"/>
              </a:ext>
            </a:extLst>
          </p:cNvPr>
          <p:cNvCxnSpPr>
            <a:cxnSpLocks/>
          </p:cNvCxnSpPr>
          <p:nvPr/>
        </p:nvCxnSpPr>
        <p:spPr>
          <a:xfrm flipV="1">
            <a:off x="1361777" y="2154837"/>
            <a:ext cx="1063256" cy="1"/>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2D537FD-4D7B-4DCC-A013-1884EE9FF529}"/>
              </a:ext>
            </a:extLst>
          </p:cNvPr>
          <p:cNvSpPr txBox="1"/>
          <p:nvPr/>
        </p:nvSpPr>
        <p:spPr>
          <a:xfrm>
            <a:off x="1086827" y="6420496"/>
            <a:ext cx="5121070" cy="276999"/>
          </a:xfrm>
          <a:prstGeom prst="rect">
            <a:avLst/>
          </a:prstGeom>
          <a:noFill/>
        </p:spPr>
        <p:txBody>
          <a:bodyPr wrap="square" rtlCol="0">
            <a:spAutoFit/>
          </a:bodyPr>
          <a:lstStyle/>
          <a:p>
            <a:r>
              <a:rPr lang="es-ES" sz="1200" dirty="0"/>
              <a:t>Ajuste la posición radial del tambor mediante las tuercas</a:t>
            </a:r>
          </a:p>
        </p:txBody>
      </p:sp>
      <p:sp>
        <p:nvSpPr>
          <p:cNvPr id="10" name="Овал 9">
            <a:extLst>
              <a:ext uri="{FF2B5EF4-FFF2-40B4-BE49-F238E27FC236}">
                <a16:creationId xmlns:a16="http://schemas.microsoft.com/office/drawing/2014/main" id="{93BF48ED-3929-49DA-A6EE-471E58A38CA0}"/>
              </a:ext>
            </a:extLst>
          </p:cNvPr>
          <p:cNvSpPr/>
          <p:nvPr/>
        </p:nvSpPr>
        <p:spPr>
          <a:xfrm>
            <a:off x="365760" y="2499362"/>
            <a:ext cx="3648891" cy="1463038"/>
          </a:xfrm>
          <a:prstGeom prst="ellipse">
            <a:avLst/>
          </a:prstGeom>
          <a:noFill/>
          <a:ln w="12700">
            <a:solidFill>
              <a:srgbClr val="24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6">
            <a:extLst>
              <a:ext uri="{FF2B5EF4-FFF2-40B4-BE49-F238E27FC236}">
                <a16:creationId xmlns:a16="http://schemas.microsoft.com/office/drawing/2014/main" id="{B3CCF026-939A-4A41-8170-E0F787CCDC62}"/>
              </a:ext>
            </a:extLst>
          </p:cNvPr>
          <p:cNvCxnSpPr>
            <a:cxnSpLocks/>
            <a:stCxn id="10" idx="6"/>
          </p:cNvCxnSpPr>
          <p:nvPr/>
        </p:nvCxnSpPr>
        <p:spPr>
          <a:xfrm flipV="1">
            <a:off x="4014651" y="3004457"/>
            <a:ext cx="2664823" cy="226424"/>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449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D2FE-AFB3-4005-948C-7A68AAB11FD7}"/>
              </a:ext>
            </a:extLst>
          </p:cNvPr>
          <p:cNvSpPr>
            <a:spLocks noGrp="1"/>
          </p:cNvSpPr>
          <p:nvPr>
            <p:ph type="title"/>
          </p:nvPr>
        </p:nvSpPr>
        <p:spPr/>
        <p:txBody>
          <a:bodyPr/>
          <a:lstStyle/>
          <a:p>
            <a:endParaRPr lang="en-US"/>
          </a:p>
        </p:txBody>
      </p:sp>
      <p:pic>
        <p:nvPicPr>
          <p:cNvPr id="5" name="Picture 5">
            <a:extLst>
              <a:ext uri="{FF2B5EF4-FFF2-40B4-BE49-F238E27FC236}">
                <a16:creationId xmlns:a16="http://schemas.microsoft.com/office/drawing/2014/main" id="{1788C73D-463D-4667-B0F7-D14536CC6E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2604" y="1170471"/>
            <a:ext cx="4755633" cy="4323303"/>
          </a:xfrm>
          <a:prstGeom prst="rect">
            <a:avLst/>
          </a:prstGeom>
        </p:spPr>
      </p:pic>
      <p:sp>
        <p:nvSpPr>
          <p:cNvPr id="13" name="TextBox 12">
            <a:extLst>
              <a:ext uri="{FF2B5EF4-FFF2-40B4-BE49-F238E27FC236}">
                <a16:creationId xmlns:a16="http://schemas.microsoft.com/office/drawing/2014/main" id="{7E8DB16B-A6BD-4120-97F6-F8059E8A2415}"/>
              </a:ext>
            </a:extLst>
          </p:cNvPr>
          <p:cNvSpPr txBox="1"/>
          <p:nvPr/>
        </p:nvSpPr>
        <p:spPr>
          <a:xfrm>
            <a:off x="569426" y="5687529"/>
            <a:ext cx="3334765" cy="523220"/>
          </a:xfrm>
          <a:prstGeom prst="rect">
            <a:avLst/>
          </a:prstGeom>
          <a:noFill/>
          <a:ln w="12700">
            <a:solidFill>
              <a:srgbClr val="FF0000"/>
            </a:solidFill>
          </a:ln>
        </p:spPr>
        <p:txBody>
          <a:bodyPr wrap="square" rtlCol="0">
            <a:spAutoFit/>
          </a:bodyPr>
          <a:lstStyle/>
          <a:p>
            <a:r>
              <a:rPr lang="en-US" sz="1400" dirty="0"/>
              <a:t>Adjust the axial position of the drum by using the nuts</a:t>
            </a:r>
          </a:p>
        </p:txBody>
      </p:sp>
      <p:cxnSp>
        <p:nvCxnSpPr>
          <p:cNvPr id="14" name="Straight Arrow Connector 13">
            <a:extLst>
              <a:ext uri="{FF2B5EF4-FFF2-40B4-BE49-F238E27FC236}">
                <a16:creationId xmlns:a16="http://schemas.microsoft.com/office/drawing/2014/main" id="{A93287BF-4C5A-4622-B038-4A385FFEC669}"/>
              </a:ext>
            </a:extLst>
          </p:cNvPr>
          <p:cNvCxnSpPr>
            <a:cxnSpLocks/>
            <a:stCxn id="13" idx="0"/>
          </p:cNvCxnSpPr>
          <p:nvPr/>
        </p:nvCxnSpPr>
        <p:spPr>
          <a:xfrm flipV="1">
            <a:off x="2236809" y="3598606"/>
            <a:ext cx="56565" cy="2088923"/>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E1151D-30E5-4E34-8D97-7C4F20FC6CA8}"/>
              </a:ext>
            </a:extLst>
          </p:cNvPr>
          <p:cNvCxnSpPr>
            <a:cxnSpLocks/>
          </p:cNvCxnSpPr>
          <p:nvPr/>
        </p:nvCxnSpPr>
        <p:spPr>
          <a:xfrm>
            <a:off x="2804923" y="3010785"/>
            <a:ext cx="1161333" cy="121308"/>
          </a:xfrm>
          <a:prstGeom prst="straightConnector1">
            <a:avLst/>
          </a:prstGeom>
          <a:ln w="76200">
            <a:solidFill>
              <a:srgbClr val="2438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A3419B2-7808-425A-BB0F-79066B0AA477}"/>
              </a:ext>
            </a:extLst>
          </p:cNvPr>
          <p:cNvSpPr txBox="1"/>
          <p:nvPr/>
        </p:nvSpPr>
        <p:spPr>
          <a:xfrm>
            <a:off x="569426" y="6210749"/>
            <a:ext cx="5121070" cy="276999"/>
          </a:xfrm>
          <a:prstGeom prst="rect">
            <a:avLst/>
          </a:prstGeom>
          <a:noFill/>
        </p:spPr>
        <p:txBody>
          <a:bodyPr wrap="square" rtlCol="0">
            <a:spAutoFit/>
          </a:bodyPr>
          <a:lstStyle/>
          <a:p>
            <a:r>
              <a:rPr lang="es-ES" sz="1200" dirty="0"/>
              <a:t>Ajuste la posición axial del tambor mediante las tuercas</a:t>
            </a:r>
          </a:p>
        </p:txBody>
      </p:sp>
      <p:pic>
        <p:nvPicPr>
          <p:cNvPr id="18" name="Картина 17">
            <a:extLst>
              <a:ext uri="{FF2B5EF4-FFF2-40B4-BE49-F238E27FC236}">
                <a16:creationId xmlns:a16="http://schemas.microsoft.com/office/drawing/2014/main" id="{936B8E11-96D0-4F8E-8333-CE328FBB6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942" y="1449441"/>
            <a:ext cx="6032454" cy="3592821"/>
          </a:xfrm>
          <a:prstGeom prst="rect">
            <a:avLst/>
          </a:prstGeom>
        </p:spPr>
      </p:pic>
      <p:sp>
        <p:nvSpPr>
          <p:cNvPr id="21" name="Овал 20">
            <a:extLst>
              <a:ext uri="{FF2B5EF4-FFF2-40B4-BE49-F238E27FC236}">
                <a16:creationId xmlns:a16="http://schemas.microsoft.com/office/drawing/2014/main" id="{11BFEADA-5780-4390-B2CD-109045682A98}"/>
              </a:ext>
            </a:extLst>
          </p:cNvPr>
          <p:cNvSpPr/>
          <p:nvPr/>
        </p:nvSpPr>
        <p:spPr>
          <a:xfrm rot="317091">
            <a:off x="1359615" y="2908897"/>
            <a:ext cx="3842942" cy="1040204"/>
          </a:xfrm>
          <a:prstGeom prst="ellipse">
            <a:avLst/>
          </a:prstGeom>
          <a:noFill/>
          <a:ln w="12700">
            <a:solidFill>
              <a:srgbClr val="24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13">
            <a:extLst>
              <a:ext uri="{FF2B5EF4-FFF2-40B4-BE49-F238E27FC236}">
                <a16:creationId xmlns:a16="http://schemas.microsoft.com/office/drawing/2014/main" id="{5A514EC5-46CA-463D-8D36-FD48C7685F24}"/>
              </a:ext>
            </a:extLst>
          </p:cNvPr>
          <p:cNvCxnSpPr>
            <a:cxnSpLocks/>
            <a:stCxn id="21" idx="6"/>
          </p:cNvCxnSpPr>
          <p:nvPr/>
        </p:nvCxnSpPr>
        <p:spPr>
          <a:xfrm flipV="1">
            <a:off x="5194389" y="3578784"/>
            <a:ext cx="494545" cy="27197"/>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280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E786-0D7E-46D7-82B6-0013D71519FA}"/>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1AA96A22-2936-459D-93D3-B986CD95E0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2213" y="1362197"/>
            <a:ext cx="6496628" cy="3686807"/>
          </a:xfrm>
        </p:spPr>
      </p:pic>
      <p:sp>
        <p:nvSpPr>
          <p:cNvPr id="5" name="TextBox 4">
            <a:extLst>
              <a:ext uri="{FF2B5EF4-FFF2-40B4-BE49-F238E27FC236}">
                <a16:creationId xmlns:a16="http://schemas.microsoft.com/office/drawing/2014/main" id="{AF728B54-4118-4740-8E96-911507E60D03}"/>
              </a:ext>
            </a:extLst>
          </p:cNvPr>
          <p:cNvSpPr txBox="1"/>
          <p:nvPr/>
        </p:nvSpPr>
        <p:spPr>
          <a:xfrm>
            <a:off x="450768" y="5802927"/>
            <a:ext cx="5374355" cy="738664"/>
          </a:xfrm>
          <a:prstGeom prst="rect">
            <a:avLst/>
          </a:prstGeom>
          <a:noFill/>
          <a:ln w="12700">
            <a:solidFill>
              <a:srgbClr val="FF0000"/>
            </a:solidFill>
          </a:ln>
        </p:spPr>
        <p:txBody>
          <a:bodyPr wrap="square" rtlCol="0">
            <a:spAutoFit/>
          </a:bodyPr>
          <a:lstStyle/>
          <a:p>
            <a:r>
              <a:rPr lang="en-US" sz="1400" dirty="0"/>
              <a:t>Once the drum is at its correct position, tight all nuts to the prescribed torque and secure the feet bolts heads with the provided plates and screws M6</a:t>
            </a:r>
          </a:p>
        </p:txBody>
      </p:sp>
      <p:cxnSp>
        <p:nvCxnSpPr>
          <p:cNvPr id="6" name="Straight Arrow Connector 5">
            <a:extLst>
              <a:ext uri="{FF2B5EF4-FFF2-40B4-BE49-F238E27FC236}">
                <a16:creationId xmlns:a16="http://schemas.microsoft.com/office/drawing/2014/main" id="{1B4A64E4-4FD7-489A-A82C-A5ABB5D7503B}"/>
              </a:ext>
            </a:extLst>
          </p:cNvPr>
          <p:cNvCxnSpPr>
            <a:cxnSpLocks/>
            <a:stCxn id="5" idx="0"/>
          </p:cNvCxnSpPr>
          <p:nvPr/>
        </p:nvCxnSpPr>
        <p:spPr>
          <a:xfrm flipH="1" flipV="1">
            <a:off x="2229394" y="3205600"/>
            <a:ext cx="908552" cy="2597327"/>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FCDB549-61AE-499A-9B2C-E6F01237DF3F}"/>
              </a:ext>
            </a:extLst>
          </p:cNvPr>
          <p:cNvCxnSpPr>
            <a:cxnSpLocks/>
            <a:stCxn id="5" idx="0"/>
          </p:cNvCxnSpPr>
          <p:nvPr/>
        </p:nvCxnSpPr>
        <p:spPr>
          <a:xfrm flipV="1">
            <a:off x="3137946" y="2821577"/>
            <a:ext cx="2409414" cy="2981350"/>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9DDE18D-97A3-4EB4-BA64-DC47E132B7E5}"/>
              </a:ext>
            </a:extLst>
          </p:cNvPr>
          <p:cNvSpPr txBox="1"/>
          <p:nvPr/>
        </p:nvSpPr>
        <p:spPr>
          <a:xfrm>
            <a:off x="5825123" y="5710594"/>
            <a:ext cx="3748911" cy="830997"/>
          </a:xfrm>
          <a:prstGeom prst="rect">
            <a:avLst/>
          </a:prstGeom>
          <a:noFill/>
        </p:spPr>
        <p:txBody>
          <a:bodyPr wrap="square" rtlCol="0">
            <a:spAutoFit/>
          </a:bodyPr>
          <a:lstStyle/>
          <a:p>
            <a:r>
              <a:rPr lang="es-ES" sz="1200" dirty="0"/>
              <a:t>Una vez que el tambor esté en su posición correcta, apriete todas las tuercas con el par de apriete prescrito y fije las cabezas de los pernos de las patas con las placas y los tornillos M6 suministrados</a:t>
            </a:r>
          </a:p>
        </p:txBody>
      </p:sp>
      <p:pic>
        <p:nvPicPr>
          <p:cNvPr id="12" name="Картина 11">
            <a:extLst>
              <a:ext uri="{FF2B5EF4-FFF2-40B4-BE49-F238E27FC236}">
                <a16:creationId xmlns:a16="http://schemas.microsoft.com/office/drawing/2014/main" id="{B8FD5CEB-E766-448C-955D-15FD865E2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1787" y="1260672"/>
            <a:ext cx="4760584" cy="3740459"/>
          </a:xfrm>
          <a:prstGeom prst="rect">
            <a:avLst/>
          </a:prstGeom>
        </p:spPr>
      </p:pic>
      <p:sp>
        <p:nvSpPr>
          <p:cNvPr id="13" name="Овал 12">
            <a:extLst>
              <a:ext uri="{FF2B5EF4-FFF2-40B4-BE49-F238E27FC236}">
                <a16:creationId xmlns:a16="http://schemas.microsoft.com/office/drawing/2014/main" id="{1534CC69-0CC2-4424-81F8-1F20C25E04D2}"/>
              </a:ext>
            </a:extLst>
          </p:cNvPr>
          <p:cNvSpPr/>
          <p:nvPr/>
        </p:nvSpPr>
        <p:spPr>
          <a:xfrm>
            <a:off x="1450025" y="2566049"/>
            <a:ext cx="1134975" cy="1129704"/>
          </a:xfrm>
          <a:prstGeom prst="ellipse">
            <a:avLst/>
          </a:prstGeom>
          <a:noFill/>
          <a:ln w="12700">
            <a:solidFill>
              <a:srgbClr val="24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Овал 14">
            <a:extLst>
              <a:ext uri="{FF2B5EF4-FFF2-40B4-BE49-F238E27FC236}">
                <a16:creationId xmlns:a16="http://schemas.microsoft.com/office/drawing/2014/main" id="{60445C51-6B93-4E7C-94C3-F0C444EE0153}"/>
              </a:ext>
            </a:extLst>
          </p:cNvPr>
          <p:cNvSpPr/>
          <p:nvPr/>
        </p:nvSpPr>
        <p:spPr>
          <a:xfrm>
            <a:off x="5137072" y="2093186"/>
            <a:ext cx="820576" cy="1129704"/>
          </a:xfrm>
          <a:prstGeom prst="ellipse">
            <a:avLst/>
          </a:prstGeom>
          <a:noFill/>
          <a:ln w="12700">
            <a:solidFill>
              <a:srgbClr val="24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6">
            <a:extLst>
              <a:ext uri="{FF2B5EF4-FFF2-40B4-BE49-F238E27FC236}">
                <a16:creationId xmlns:a16="http://schemas.microsoft.com/office/drawing/2014/main" id="{DEA9E3F9-F6EE-408B-9C5D-DF2878996F04}"/>
              </a:ext>
            </a:extLst>
          </p:cNvPr>
          <p:cNvCxnSpPr>
            <a:cxnSpLocks/>
          </p:cNvCxnSpPr>
          <p:nvPr/>
        </p:nvCxnSpPr>
        <p:spPr>
          <a:xfrm flipV="1">
            <a:off x="2585000" y="2451677"/>
            <a:ext cx="4651823" cy="679224"/>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6">
            <a:extLst>
              <a:ext uri="{FF2B5EF4-FFF2-40B4-BE49-F238E27FC236}">
                <a16:creationId xmlns:a16="http://schemas.microsoft.com/office/drawing/2014/main" id="{8D1765B8-F77B-4751-A8B8-29AE0C97A2C8}"/>
              </a:ext>
            </a:extLst>
          </p:cNvPr>
          <p:cNvCxnSpPr>
            <a:cxnSpLocks/>
            <a:stCxn id="15" idx="5"/>
          </p:cNvCxnSpPr>
          <p:nvPr/>
        </p:nvCxnSpPr>
        <p:spPr>
          <a:xfrm flipV="1">
            <a:off x="5837477" y="2891246"/>
            <a:ext cx="1399346" cy="166203"/>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470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2721-455B-4194-AFD5-D90CA79F7E90}"/>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FC65A145-ED93-45B5-ABB9-9DE4C96D043D}"/>
              </a:ext>
            </a:extLst>
          </p:cNvPr>
          <p:cNvSpPr txBox="1"/>
          <p:nvPr/>
        </p:nvSpPr>
        <p:spPr>
          <a:xfrm>
            <a:off x="2531984" y="5855805"/>
            <a:ext cx="2983699" cy="738664"/>
          </a:xfrm>
          <a:prstGeom prst="rect">
            <a:avLst/>
          </a:prstGeom>
          <a:noFill/>
          <a:ln w="12700">
            <a:solidFill>
              <a:srgbClr val="FF0000"/>
            </a:solidFill>
          </a:ln>
        </p:spPr>
        <p:txBody>
          <a:bodyPr wrap="square" rtlCol="0">
            <a:spAutoFit/>
          </a:bodyPr>
          <a:lstStyle/>
          <a:p>
            <a:r>
              <a:rPr lang="en-US" sz="1400" dirty="0"/>
              <a:t>Install the rotary end switch bracket</a:t>
            </a:r>
            <a:r>
              <a:rPr lang="bg-BG" sz="1400" dirty="0"/>
              <a:t>:</a:t>
            </a:r>
          </a:p>
          <a:p>
            <a:r>
              <a:rPr lang="bg-BG" sz="1400" dirty="0"/>
              <a:t>5 </a:t>
            </a:r>
            <a:r>
              <a:rPr lang="en-US" sz="1400" dirty="0"/>
              <a:t>x M1</a:t>
            </a:r>
            <a:r>
              <a:rPr lang="bg-BG" sz="1400" dirty="0"/>
              <a:t>0</a:t>
            </a:r>
            <a:r>
              <a:rPr lang="en-US" sz="1400" dirty="0"/>
              <a:t> Hexagon head screws</a:t>
            </a:r>
          </a:p>
          <a:p>
            <a:r>
              <a:rPr lang="en-US" sz="1400" dirty="0"/>
              <a:t>Tightening torque – 198 Nm </a:t>
            </a:r>
            <a:endParaRPr lang="en-US" sz="1100" dirty="0"/>
          </a:p>
        </p:txBody>
      </p:sp>
      <p:pic>
        <p:nvPicPr>
          <p:cNvPr id="10" name="Content Placeholder 9">
            <a:extLst>
              <a:ext uri="{FF2B5EF4-FFF2-40B4-BE49-F238E27FC236}">
                <a16:creationId xmlns:a16="http://schemas.microsoft.com/office/drawing/2014/main" id="{1C6A6C3E-33E5-4095-B8A7-CE81AA2398A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8003" y="1164163"/>
            <a:ext cx="6207631" cy="4506047"/>
          </a:xfrm>
        </p:spPr>
      </p:pic>
      <p:cxnSp>
        <p:nvCxnSpPr>
          <p:cNvPr id="6" name="Straight Arrow Connector 5">
            <a:extLst>
              <a:ext uri="{FF2B5EF4-FFF2-40B4-BE49-F238E27FC236}">
                <a16:creationId xmlns:a16="http://schemas.microsoft.com/office/drawing/2014/main" id="{20CC2F10-AB86-49FE-95BE-9C79BF1D430B}"/>
              </a:ext>
            </a:extLst>
          </p:cNvPr>
          <p:cNvCxnSpPr>
            <a:cxnSpLocks/>
            <a:stCxn id="5" idx="0"/>
          </p:cNvCxnSpPr>
          <p:nvPr/>
        </p:nvCxnSpPr>
        <p:spPr>
          <a:xfrm flipV="1">
            <a:off x="4023834" y="4380411"/>
            <a:ext cx="104029" cy="1475394"/>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pic>
        <p:nvPicPr>
          <p:cNvPr id="13" name="Картина 12">
            <a:extLst>
              <a:ext uri="{FF2B5EF4-FFF2-40B4-BE49-F238E27FC236}">
                <a16:creationId xmlns:a16="http://schemas.microsoft.com/office/drawing/2014/main" id="{4333FA96-FDD6-4809-9D16-5372FD8BD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641" y="2950463"/>
            <a:ext cx="2099238" cy="1819582"/>
          </a:xfrm>
          <a:prstGeom prst="rect">
            <a:avLst/>
          </a:prstGeom>
        </p:spPr>
      </p:pic>
      <p:cxnSp>
        <p:nvCxnSpPr>
          <p:cNvPr id="16" name="Straight Arrow Connector 5">
            <a:extLst>
              <a:ext uri="{FF2B5EF4-FFF2-40B4-BE49-F238E27FC236}">
                <a16:creationId xmlns:a16="http://schemas.microsoft.com/office/drawing/2014/main" id="{DACF340B-A118-4FD5-A3E1-F36AA6DBAAE3}"/>
              </a:ext>
            </a:extLst>
          </p:cNvPr>
          <p:cNvCxnSpPr>
            <a:cxnSpLocks/>
            <a:stCxn id="5" idx="0"/>
          </p:cNvCxnSpPr>
          <p:nvPr/>
        </p:nvCxnSpPr>
        <p:spPr>
          <a:xfrm flipH="1" flipV="1">
            <a:off x="3701143" y="4258491"/>
            <a:ext cx="322691" cy="1597314"/>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5">
            <a:extLst>
              <a:ext uri="{FF2B5EF4-FFF2-40B4-BE49-F238E27FC236}">
                <a16:creationId xmlns:a16="http://schemas.microsoft.com/office/drawing/2014/main" id="{ED489107-70CE-457C-BB21-5A217D5A8B60}"/>
              </a:ext>
            </a:extLst>
          </p:cNvPr>
          <p:cNvCxnSpPr>
            <a:cxnSpLocks/>
            <a:stCxn id="5" idx="3"/>
          </p:cNvCxnSpPr>
          <p:nvPr/>
        </p:nvCxnSpPr>
        <p:spPr>
          <a:xfrm flipV="1">
            <a:off x="5515683" y="4855885"/>
            <a:ext cx="1711958" cy="1369252"/>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62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2721-455B-4194-AFD5-D90CA79F7E90}"/>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FC65A145-ED93-45B5-ABB9-9DE4C96D043D}"/>
              </a:ext>
            </a:extLst>
          </p:cNvPr>
          <p:cNvSpPr txBox="1"/>
          <p:nvPr/>
        </p:nvSpPr>
        <p:spPr>
          <a:xfrm>
            <a:off x="7170496" y="2358007"/>
            <a:ext cx="3027241" cy="523220"/>
          </a:xfrm>
          <a:prstGeom prst="rect">
            <a:avLst/>
          </a:prstGeom>
          <a:noFill/>
          <a:ln w="12700">
            <a:solidFill>
              <a:srgbClr val="FF0000"/>
            </a:solidFill>
          </a:ln>
        </p:spPr>
        <p:txBody>
          <a:bodyPr wrap="square" rtlCol="0">
            <a:spAutoFit/>
          </a:bodyPr>
          <a:lstStyle/>
          <a:p>
            <a:r>
              <a:rPr lang="en-US" sz="1400" dirty="0"/>
              <a:t>Install the rotary end switch drive pin:</a:t>
            </a:r>
          </a:p>
          <a:p>
            <a:r>
              <a:rPr lang="en-US" sz="1400" dirty="0"/>
              <a:t>Tightening torque – 79 Nm </a:t>
            </a:r>
            <a:endParaRPr lang="en-US" sz="1100" dirty="0"/>
          </a:p>
        </p:txBody>
      </p:sp>
      <p:pic>
        <p:nvPicPr>
          <p:cNvPr id="10" name="Content Placeholder 9">
            <a:extLst>
              <a:ext uri="{FF2B5EF4-FFF2-40B4-BE49-F238E27FC236}">
                <a16:creationId xmlns:a16="http://schemas.microsoft.com/office/drawing/2014/main" id="{1C6A6C3E-33E5-4095-B8A7-CE81AA2398A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8090" y="1237884"/>
            <a:ext cx="6701487" cy="5254991"/>
          </a:xfrm>
        </p:spPr>
      </p:pic>
      <p:cxnSp>
        <p:nvCxnSpPr>
          <p:cNvPr id="6" name="Straight Arrow Connector 5">
            <a:extLst>
              <a:ext uri="{FF2B5EF4-FFF2-40B4-BE49-F238E27FC236}">
                <a16:creationId xmlns:a16="http://schemas.microsoft.com/office/drawing/2014/main" id="{20CC2F10-AB86-49FE-95BE-9C79BF1D430B}"/>
              </a:ext>
            </a:extLst>
          </p:cNvPr>
          <p:cNvCxnSpPr>
            <a:cxnSpLocks/>
            <a:stCxn id="5" idx="1"/>
          </p:cNvCxnSpPr>
          <p:nvPr/>
        </p:nvCxnSpPr>
        <p:spPr>
          <a:xfrm flipH="1" flipV="1">
            <a:off x="4203031" y="2055223"/>
            <a:ext cx="2967465" cy="564394"/>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21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2721-455B-4194-AFD5-D90CA79F7E90}"/>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FC65A145-ED93-45B5-ABB9-9DE4C96D043D}"/>
              </a:ext>
            </a:extLst>
          </p:cNvPr>
          <p:cNvSpPr txBox="1"/>
          <p:nvPr/>
        </p:nvSpPr>
        <p:spPr>
          <a:xfrm>
            <a:off x="7536256" y="3509343"/>
            <a:ext cx="2562447" cy="523220"/>
          </a:xfrm>
          <a:prstGeom prst="rect">
            <a:avLst/>
          </a:prstGeom>
          <a:noFill/>
          <a:ln w="12700">
            <a:solidFill>
              <a:srgbClr val="FF0000"/>
            </a:solidFill>
          </a:ln>
        </p:spPr>
        <p:txBody>
          <a:bodyPr wrap="square" rtlCol="0">
            <a:spAutoFit/>
          </a:bodyPr>
          <a:lstStyle/>
          <a:p>
            <a:r>
              <a:rPr lang="en-US" sz="1400" dirty="0"/>
              <a:t>Put the drive plate </a:t>
            </a:r>
            <a:r>
              <a:rPr lang="en-US" sz="1400" dirty="0" err="1"/>
              <a:t>assy</a:t>
            </a:r>
            <a:r>
              <a:rPr lang="en-US" sz="1400" dirty="0"/>
              <a:t> on the rotary end switch shaft</a:t>
            </a:r>
          </a:p>
        </p:txBody>
      </p:sp>
      <p:pic>
        <p:nvPicPr>
          <p:cNvPr id="10" name="Content Placeholder 9">
            <a:extLst>
              <a:ext uri="{FF2B5EF4-FFF2-40B4-BE49-F238E27FC236}">
                <a16:creationId xmlns:a16="http://schemas.microsoft.com/office/drawing/2014/main" id="{1C6A6C3E-33E5-4095-B8A7-CE81AA2398A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01587" y="1282796"/>
            <a:ext cx="5594345" cy="5139520"/>
          </a:xfrm>
        </p:spPr>
      </p:pic>
      <p:cxnSp>
        <p:nvCxnSpPr>
          <p:cNvPr id="6" name="Straight Arrow Connector 5">
            <a:extLst>
              <a:ext uri="{FF2B5EF4-FFF2-40B4-BE49-F238E27FC236}">
                <a16:creationId xmlns:a16="http://schemas.microsoft.com/office/drawing/2014/main" id="{20CC2F10-AB86-49FE-95BE-9C79BF1D430B}"/>
              </a:ext>
            </a:extLst>
          </p:cNvPr>
          <p:cNvCxnSpPr>
            <a:cxnSpLocks/>
            <a:stCxn id="5" idx="1"/>
          </p:cNvCxnSpPr>
          <p:nvPr/>
        </p:nvCxnSpPr>
        <p:spPr>
          <a:xfrm flipH="1">
            <a:off x="6261463" y="3770953"/>
            <a:ext cx="1274793" cy="191447"/>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969021F8-E47D-4B14-AA66-BFA99AB0ECF6}"/>
              </a:ext>
            </a:extLst>
          </p:cNvPr>
          <p:cNvSpPr txBox="1"/>
          <p:nvPr/>
        </p:nvSpPr>
        <p:spPr>
          <a:xfrm>
            <a:off x="7536256" y="4602269"/>
            <a:ext cx="2562447" cy="523220"/>
          </a:xfrm>
          <a:prstGeom prst="rect">
            <a:avLst/>
          </a:prstGeom>
          <a:noFill/>
          <a:ln w="12700">
            <a:solidFill>
              <a:srgbClr val="FF0000"/>
            </a:solidFill>
          </a:ln>
        </p:spPr>
        <p:txBody>
          <a:bodyPr wrap="square" rtlCol="0">
            <a:spAutoFit/>
          </a:bodyPr>
          <a:lstStyle/>
          <a:p>
            <a:r>
              <a:rPr lang="en-US" sz="1400" dirty="0"/>
              <a:t>Do not lock it to the shaft at this time</a:t>
            </a:r>
          </a:p>
        </p:txBody>
      </p:sp>
      <p:cxnSp>
        <p:nvCxnSpPr>
          <p:cNvPr id="13" name="Straight Arrow Connector 5">
            <a:extLst>
              <a:ext uri="{FF2B5EF4-FFF2-40B4-BE49-F238E27FC236}">
                <a16:creationId xmlns:a16="http://schemas.microsoft.com/office/drawing/2014/main" id="{CDDA0D2D-E49A-47D4-8EB6-CE673994F979}"/>
              </a:ext>
            </a:extLst>
          </p:cNvPr>
          <p:cNvCxnSpPr>
            <a:cxnSpLocks/>
            <a:stCxn id="11" idx="1"/>
          </p:cNvCxnSpPr>
          <p:nvPr/>
        </p:nvCxnSpPr>
        <p:spPr>
          <a:xfrm flipH="1" flipV="1">
            <a:off x="6261463" y="4789714"/>
            <a:ext cx="1274793" cy="74165"/>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97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08077C-577B-4A98-95E7-A68B58B7A7A3}"/>
              </a:ext>
            </a:extLst>
          </p:cNvPr>
          <p:cNvSpPr>
            <a:spLocks noGrp="1"/>
          </p:cNvSpPr>
          <p:nvPr>
            <p:ph type="title"/>
          </p:nvPr>
        </p:nvSpPr>
        <p:spPr>
          <a:xfrm>
            <a:off x="3285461" y="365125"/>
            <a:ext cx="6964325" cy="613443"/>
          </a:xfrm>
        </p:spPr>
        <p:txBody>
          <a:bodyPr/>
          <a:lstStyle/>
          <a:p>
            <a:r>
              <a:rPr lang="en-US" sz="3600" dirty="0"/>
              <a:t>Demag drum and </a:t>
            </a:r>
            <a:r>
              <a:rPr lang="en-US" sz="3600" dirty="0" err="1"/>
              <a:t>Siguren</a:t>
            </a:r>
            <a:r>
              <a:rPr lang="en-US" sz="3600" dirty="0"/>
              <a:t> MS</a:t>
            </a:r>
          </a:p>
        </p:txBody>
      </p:sp>
      <p:pic>
        <p:nvPicPr>
          <p:cNvPr id="2" name="Picture 2" descr="Diagram&#10;&#10;Description automatically generated">
            <a:extLst>
              <a:ext uri="{FF2B5EF4-FFF2-40B4-BE49-F238E27FC236}">
                <a16:creationId xmlns:a16="http://schemas.microsoft.com/office/drawing/2014/main" id="{0B75BCBE-B84F-4043-91C1-5FD58E8A5072}"/>
              </a:ext>
            </a:extLst>
          </p:cNvPr>
          <p:cNvPicPr>
            <a:picLocks noGrp="1" noChangeAspect="1"/>
          </p:cNvPicPr>
          <p:nvPr>
            <p:ph idx="1"/>
          </p:nvPr>
        </p:nvPicPr>
        <p:blipFill>
          <a:blip r:embed="rId2"/>
          <a:stretch>
            <a:fillRect/>
          </a:stretch>
        </p:blipFill>
        <p:spPr>
          <a:xfrm flipH="1">
            <a:off x="1211734" y="1838486"/>
            <a:ext cx="3672528" cy="3763384"/>
          </a:xfrm>
        </p:spPr>
      </p:pic>
      <p:pic>
        <p:nvPicPr>
          <p:cNvPr id="3" name="Picture 5">
            <a:extLst>
              <a:ext uri="{FF2B5EF4-FFF2-40B4-BE49-F238E27FC236}">
                <a16:creationId xmlns:a16="http://schemas.microsoft.com/office/drawing/2014/main" id="{4E1C026A-D904-4DB4-A630-3A323C34F3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9793" y="1389893"/>
            <a:ext cx="4912826" cy="4322632"/>
          </a:xfrm>
          <a:prstGeom prst="rect">
            <a:avLst/>
          </a:prstGeom>
        </p:spPr>
      </p:pic>
      <p:sp>
        <p:nvSpPr>
          <p:cNvPr id="5" name="TextBox 4">
            <a:extLst>
              <a:ext uri="{FF2B5EF4-FFF2-40B4-BE49-F238E27FC236}">
                <a16:creationId xmlns:a16="http://schemas.microsoft.com/office/drawing/2014/main" id="{B8BE58BD-D9D5-4118-8152-8577A7A90A29}"/>
              </a:ext>
            </a:extLst>
          </p:cNvPr>
          <p:cNvSpPr txBox="1"/>
          <p:nvPr/>
        </p:nvSpPr>
        <p:spPr>
          <a:xfrm>
            <a:off x="1211734" y="5601870"/>
            <a:ext cx="3493213" cy="646331"/>
          </a:xfrm>
          <a:prstGeom prst="rect">
            <a:avLst/>
          </a:prstGeom>
          <a:noFill/>
        </p:spPr>
        <p:txBody>
          <a:bodyPr wrap="square" rtlCol="0">
            <a:spAutoFit/>
          </a:bodyPr>
          <a:lstStyle/>
          <a:p>
            <a:r>
              <a:rPr lang="en-US" dirty="0"/>
              <a:t>New Demag drum with flange and shaft according </a:t>
            </a:r>
            <a:r>
              <a:rPr lang="en-US" dirty="0" err="1"/>
              <a:t>Siguren</a:t>
            </a:r>
            <a:r>
              <a:rPr lang="en-US" dirty="0"/>
              <a:t> drawings</a:t>
            </a:r>
          </a:p>
        </p:txBody>
      </p:sp>
      <p:sp>
        <p:nvSpPr>
          <p:cNvPr id="6" name="TextBox 5">
            <a:extLst>
              <a:ext uri="{FF2B5EF4-FFF2-40B4-BE49-F238E27FC236}">
                <a16:creationId xmlns:a16="http://schemas.microsoft.com/office/drawing/2014/main" id="{CAC23004-CC86-491B-97BD-58B8F4739E4F}"/>
              </a:ext>
            </a:extLst>
          </p:cNvPr>
          <p:cNvSpPr txBox="1"/>
          <p:nvPr/>
        </p:nvSpPr>
        <p:spPr>
          <a:xfrm>
            <a:off x="6557915" y="5601870"/>
            <a:ext cx="3493213" cy="646331"/>
          </a:xfrm>
          <a:prstGeom prst="rect">
            <a:avLst/>
          </a:prstGeom>
          <a:noFill/>
        </p:spPr>
        <p:txBody>
          <a:bodyPr wrap="square" rtlCol="0">
            <a:spAutoFit/>
          </a:bodyPr>
          <a:lstStyle/>
          <a:p>
            <a:r>
              <a:rPr lang="en-US" dirty="0" err="1"/>
              <a:t>Siguren</a:t>
            </a:r>
            <a:r>
              <a:rPr lang="en-US" dirty="0"/>
              <a:t> </a:t>
            </a:r>
            <a:r>
              <a:rPr lang="en-US" dirty="0" err="1"/>
              <a:t>MotoSuiveur</a:t>
            </a:r>
            <a:r>
              <a:rPr lang="en-US" dirty="0"/>
              <a:t>® (MS) with drum adapter for Demag drum</a:t>
            </a:r>
          </a:p>
        </p:txBody>
      </p:sp>
      <p:sp>
        <p:nvSpPr>
          <p:cNvPr id="7" name="TextBox 6">
            <a:extLst>
              <a:ext uri="{FF2B5EF4-FFF2-40B4-BE49-F238E27FC236}">
                <a16:creationId xmlns:a16="http://schemas.microsoft.com/office/drawing/2014/main" id="{FDC86FE6-6651-41C2-B5D8-C2550929D70C}"/>
              </a:ext>
            </a:extLst>
          </p:cNvPr>
          <p:cNvSpPr txBox="1"/>
          <p:nvPr/>
        </p:nvSpPr>
        <p:spPr>
          <a:xfrm>
            <a:off x="313942" y="6308209"/>
            <a:ext cx="4012445" cy="276999"/>
          </a:xfrm>
          <a:prstGeom prst="rect">
            <a:avLst/>
          </a:prstGeom>
          <a:noFill/>
        </p:spPr>
        <p:txBody>
          <a:bodyPr wrap="none" rtlCol="0">
            <a:spAutoFit/>
          </a:bodyPr>
          <a:lstStyle/>
          <a:p>
            <a:r>
              <a:rPr lang="es-ES" sz="1200" dirty="0"/>
              <a:t>Nuevo tambor </a:t>
            </a:r>
            <a:r>
              <a:rPr lang="es-ES" sz="1200" dirty="0" err="1"/>
              <a:t>Demag</a:t>
            </a:r>
            <a:r>
              <a:rPr lang="es-ES" sz="1200" dirty="0"/>
              <a:t> con brida y eje según planos de </a:t>
            </a:r>
            <a:r>
              <a:rPr lang="es-ES" sz="1200" dirty="0" err="1"/>
              <a:t>Siguren</a:t>
            </a:r>
            <a:endParaRPr lang="en-US" sz="1200" dirty="0"/>
          </a:p>
        </p:txBody>
      </p:sp>
      <p:sp>
        <p:nvSpPr>
          <p:cNvPr id="8" name="TextBox 7">
            <a:extLst>
              <a:ext uri="{FF2B5EF4-FFF2-40B4-BE49-F238E27FC236}">
                <a16:creationId xmlns:a16="http://schemas.microsoft.com/office/drawing/2014/main" id="{49E33C19-3192-42E4-82A1-D1EBD3430F60}"/>
              </a:ext>
            </a:extLst>
          </p:cNvPr>
          <p:cNvSpPr txBox="1"/>
          <p:nvPr/>
        </p:nvSpPr>
        <p:spPr>
          <a:xfrm>
            <a:off x="6298298" y="6283049"/>
            <a:ext cx="4087466" cy="276999"/>
          </a:xfrm>
          <a:prstGeom prst="rect">
            <a:avLst/>
          </a:prstGeom>
          <a:noFill/>
        </p:spPr>
        <p:txBody>
          <a:bodyPr wrap="none" rtlCol="0">
            <a:spAutoFit/>
          </a:bodyPr>
          <a:lstStyle/>
          <a:p>
            <a:r>
              <a:rPr lang="es-ES" sz="1200" dirty="0" err="1"/>
              <a:t>Siguren</a:t>
            </a:r>
            <a:r>
              <a:rPr lang="es-ES" sz="1200" dirty="0"/>
              <a:t> </a:t>
            </a:r>
            <a:r>
              <a:rPr lang="es-ES" sz="1200" dirty="0" err="1"/>
              <a:t>MotoSuiveur</a:t>
            </a:r>
            <a:r>
              <a:rPr lang="es-ES" sz="1200" dirty="0"/>
              <a:t>® (MS) con adaptador para tambor </a:t>
            </a:r>
            <a:r>
              <a:rPr lang="es-ES" sz="1200" dirty="0" err="1"/>
              <a:t>Demag</a:t>
            </a:r>
            <a:endParaRPr lang="en-US" sz="1200" dirty="0"/>
          </a:p>
        </p:txBody>
      </p:sp>
      <p:sp>
        <p:nvSpPr>
          <p:cNvPr id="9" name="TextBox 47">
            <a:extLst>
              <a:ext uri="{FF2B5EF4-FFF2-40B4-BE49-F238E27FC236}">
                <a16:creationId xmlns:a16="http://schemas.microsoft.com/office/drawing/2014/main" id="{D787D2F6-E49F-4878-A7BC-9D99A200AE5B}"/>
              </a:ext>
            </a:extLst>
          </p:cNvPr>
          <p:cNvSpPr txBox="1"/>
          <p:nvPr/>
        </p:nvSpPr>
        <p:spPr>
          <a:xfrm>
            <a:off x="5426126" y="1905224"/>
            <a:ext cx="1499775" cy="954107"/>
          </a:xfrm>
          <a:prstGeom prst="rect">
            <a:avLst/>
          </a:prstGeom>
          <a:noFill/>
          <a:ln>
            <a:solidFill>
              <a:srgbClr val="FF0000"/>
            </a:solidFill>
          </a:ln>
        </p:spPr>
        <p:txBody>
          <a:bodyPr wrap="square" rtlCol="0">
            <a:spAutoFit/>
          </a:bodyPr>
          <a:lstStyle/>
          <a:p>
            <a:r>
              <a:rPr lang="en-US" sz="1400" dirty="0"/>
              <a:t>Use these lugs for lifting / </a:t>
            </a:r>
            <a:r>
              <a:rPr lang="en-US" sz="1400" dirty="0" err="1"/>
              <a:t>Utiliza</a:t>
            </a:r>
            <a:r>
              <a:rPr lang="en-US" sz="1400" dirty="0"/>
              <a:t> </a:t>
            </a:r>
            <a:r>
              <a:rPr lang="en-US" sz="1400" dirty="0" err="1"/>
              <a:t>estas</a:t>
            </a:r>
            <a:r>
              <a:rPr lang="en-US" sz="1400" dirty="0"/>
              <a:t> </a:t>
            </a:r>
            <a:r>
              <a:rPr lang="en-US" sz="1400" dirty="0" err="1"/>
              <a:t>lengüetas</a:t>
            </a:r>
            <a:r>
              <a:rPr lang="en-US" sz="1400" dirty="0"/>
              <a:t> para </a:t>
            </a:r>
            <a:r>
              <a:rPr lang="en-US" sz="1400" dirty="0" err="1"/>
              <a:t>levantar</a:t>
            </a:r>
            <a:endParaRPr lang="en-US" sz="1400" dirty="0"/>
          </a:p>
        </p:txBody>
      </p:sp>
      <p:cxnSp>
        <p:nvCxnSpPr>
          <p:cNvPr id="10" name="Straight Arrow Connector 17">
            <a:extLst>
              <a:ext uri="{FF2B5EF4-FFF2-40B4-BE49-F238E27FC236}">
                <a16:creationId xmlns:a16="http://schemas.microsoft.com/office/drawing/2014/main" id="{6BE085C2-DE83-4965-AEB1-FEAA1712AB19}"/>
              </a:ext>
            </a:extLst>
          </p:cNvPr>
          <p:cNvCxnSpPr>
            <a:cxnSpLocks/>
            <a:stCxn id="9" idx="3"/>
          </p:cNvCxnSpPr>
          <p:nvPr/>
        </p:nvCxnSpPr>
        <p:spPr>
          <a:xfrm flipV="1">
            <a:off x="6925901" y="1905224"/>
            <a:ext cx="688063" cy="477054"/>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7">
            <a:extLst>
              <a:ext uri="{FF2B5EF4-FFF2-40B4-BE49-F238E27FC236}">
                <a16:creationId xmlns:a16="http://schemas.microsoft.com/office/drawing/2014/main" id="{173DC4D5-2862-444F-97F7-460BD074B70B}"/>
              </a:ext>
            </a:extLst>
          </p:cNvPr>
          <p:cNvCxnSpPr>
            <a:cxnSpLocks/>
          </p:cNvCxnSpPr>
          <p:nvPr/>
        </p:nvCxnSpPr>
        <p:spPr>
          <a:xfrm>
            <a:off x="6925901" y="2382278"/>
            <a:ext cx="2435382" cy="71211"/>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95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2721-455B-4194-AFD5-D90CA79F7E90}"/>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FC65A145-ED93-45B5-ABB9-9DE4C96D043D}"/>
              </a:ext>
            </a:extLst>
          </p:cNvPr>
          <p:cNvSpPr txBox="1"/>
          <p:nvPr/>
        </p:nvSpPr>
        <p:spPr>
          <a:xfrm>
            <a:off x="7980393" y="4773407"/>
            <a:ext cx="2562447" cy="523220"/>
          </a:xfrm>
          <a:prstGeom prst="rect">
            <a:avLst/>
          </a:prstGeom>
          <a:noFill/>
          <a:ln w="12700">
            <a:solidFill>
              <a:srgbClr val="FF0000"/>
            </a:solidFill>
          </a:ln>
        </p:spPr>
        <p:txBody>
          <a:bodyPr wrap="square" rtlCol="0">
            <a:spAutoFit/>
          </a:bodyPr>
          <a:lstStyle/>
          <a:p>
            <a:r>
              <a:rPr lang="en-US" sz="1400" dirty="0"/>
              <a:t>1. Install the rotary end switch on the bracket</a:t>
            </a:r>
          </a:p>
        </p:txBody>
      </p:sp>
      <p:pic>
        <p:nvPicPr>
          <p:cNvPr id="10" name="Content Placeholder 9">
            <a:extLst>
              <a:ext uri="{FF2B5EF4-FFF2-40B4-BE49-F238E27FC236}">
                <a16:creationId xmlns:a16="http://schemas.microsoft.com/office/drawing/2014/main" id="{1C6A6C3E-33E5-4095-B8A7-CE81AA2398A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21064" y="1251398"/>
            <a:ext cx="7247587" cy="4940396"/>
          </a:xfrm>
        </p:spPr>
      </p:pic>
      <p:cxnSp>
        <p:nvCxnSpPr>
          <p:cNvPr id="6" name="Straight Arrow Connector 5">
            <a:extLst>
              <a:ext uri="{FF2B5EF4-FFF2-40B4-BE49-F238E27FC236}">
                <a16:creationId xmlns:a16="http://schemas.microsoft.com/office/drawing/2014/main" id="{20CC2F10-AB86-49FE-95BE-9C79BF1D430B}"/>
              </a:ext>
            </a:extLst>
          </p:cNvPr>
          <p:cNvCxnSpPr>
            <a:cxnSpLocks/>
            <a:stCxn id="5" idx="1"/>
          </p:cNvCxnSpPr>
          <p:nvPr/>
        </p:nvCxnSpPr>
        <p:spPr>
          <a:xfrm flipH="1" flipV="1">
            <a:off x="4127863" y="4572000"/>
            <a:ext cx="3852530" cy="463017"/>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4">
            <a:extLst>
              <a:ext uri="{FF2B5EF4-FFF2-40B4-BE49-F238E27FC236}">
                <a16:creationId xmlns:a16="http://schemas.microsoft.com/office/drawing/2014/main" id="{9F33ACE4-05C1-43D3-97A6-A41F8466D199}"/>
              </a:ext>
            </a:extLst>
          </p:cNvPr>
          <p:cNvSpPr txBox="1"/>
          <p:nvPr/>
        </p:nvSpPr>
        <p:spPr>
          <a:xfrm>
            <a:off x="7980393" y="2905780"/>
            <a:ext cx="2562447" cy="523220"/>
          </a:xfrm>
          <a:prstGeom prst="rect">
            <a:avLst/>
          </a:prstGeom>
          <a:noFill/>
          <a:ln w="12700">
            <a:solidFill>
              <a:srgbClr val="FF0000"/>
            </a:solidFill>
          </a:ln>
        </p:spPr>
        <p:txBody>
          <a:bodyPr wrap="square" rtlCol="0">
            <a:spAutoFit/>
          </a:bodyPr>
          <a:lstStyle/>
          <a:p>
            <a:r>
              <a:rPr lang="en-US" sz="1400" dirty="0"/>
              <a:t>2. Install the rotary end switch on the bracket</a:t>
            </a:r>
          </a:p>
        </p:txBody>
      </p:sp>
      <p:cxnSp>
        <p:nvCxnSpPr>
          <p:cNvPr id="11" name="Straight Arrow Connector 5">
            <a:extLst>
              <a:ext uri="{FF2B5EF4-FFF2-40B4-BE49-F238E27FC236}">
                <a16:creationId xmlns:a16="http://schemas.microsoft.com/office/drawing/2014/main" id="{A1F5AF3D-D16A-4684-9D25-8F8A17579C31}"/>
              </a:ext>
            </a:extLst>
          </p:cNvPr>
          <p:cNvCxnSpPr>
            <a:cxnSpLocks/>
            <a:stCxn id="9" idx="1"/>
          </p:cNvCxnSpPr>
          <p:nvPr/>
        </p:nvCxnSpPr>
        <p:spPr>
          <a:xfrm flipH="1" flipV="1">
            <a:off x="4929051" y="2905780"/>
            <a:ext cx="3051342" cy="261610"/>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4">
            <a:extLst>
              <a:ext uri="{FF2B5EF4-FFF2-40B4-BE49-F238E27FC236}">
                <a16:creationId xmlns:a16="http://schemas.microsoft.com/office/drawing/2014/main" id="{48553718-5417-4819-81AF-16EBEC1E3C9B}"/>
              </a:ext>
            </a:extLst>
          </p:cNvPr>
          <p:cNvSpPr txBox="1"/>
          <p:nvPr/>
        </p:nvSpPr>
        <p:spPr>
          <a:xfrm>
            <a:off x="7980393" y="3745778"/>
            <a:ext cx="2562447" cy="954107"/>
          </a:xfrm>
          <a:prstGeom prst="rect">
            <a:avLst/>
          </a:prstGeom>
          <a:noFill/>
          <a:ln w="12700">
            <a:solidFill>
              <a:srgbClr val="FF0000"/>
            </a:solidFill>
          </a:ln>
        </p:spPr>
        <p:txBody>
          <a:bodyPr wrap="square" rtlCol="0">
            <a:spAutoFit/>
          </a:bodyPr>
          <a:lstStyle/>
          <a:p>
            <a:r>
              <a:rPr lang="en-US" sz="1400" dirty="0"/>
              <a:t>3. Set the position of drive plate </a:t>
            </a:r>
            <a:r>
              <a:rPr lang="en-US" sz="1400" dirty="0" err="1"/>
              <a:t>assy</a:t>
            </a:r>
            <a:r>
              <a:rPr lang="en-US" sz="1400" dirty="0"/>
              <a:t> and lock it to the rotary end switch shaft</a:t>
            </a:r>
          </a:p>
          <a:p>
            <a:r>
              <a:rPr lang="en-US" sz="1400" dirty="0"/>
              <a:t>Tightening torque – 4 Nm </a:t>
            </a:r>
            <a:endParaRPr lang="en-US" sz="1100" dirty="0"/>
          </a:p>
        </p:txBody>
      </p:sp>
      <p:cxnSp>
        <p:nvCxnSpPr>
          <p:cNvPr id="16" name="Straight Arrow Connector 5">
            <a:extLst>
              <a:ext uri="{FF2B5EF4-FFF2-40B4-BE49-F238E27FC236}">
                <a16:creationId xmlns:a16="http://schemas.microsoft.com/office/drawing/2014/main" id="{9475B1B3-1CAC-4106-B85F-C980042CF98C}"/>
              </a:ext>
            </a:extLst>
          </p:cNvPr>
          <p:cNvCxnSpPr>
            <a:cxnSpLocks/>
            <a:stCxn id="15" idx="1"/>
          </p:cNvCxnSpPr>
          <p:nvPr/>
        </p:nvCxnSpPr>
        <p:spPr>
          <a:xfrm flipH="1" flipV="1">
            <a:off x="4929051" y="3943701"/>
            <a:ext cx="3051342" cy="279131"/>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360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1E27-F10B-4378-9370-BBE18772FEBC}"/>
              </a:ext>
            </a:extLst>
          </p:cNvPr>
          <p:cNvSpPr>
            <a:spLocks noGrp="1"/>
          </p:cNvSpPr>
          <p:nvPr>
            <p:ph type="title"/>
          </p:nvPr>
        </p:nvSpPr>
        <p:spPr>
          <a:xfrm>
            <a:off x="3147237" y="365125"/>
            <a:ext cx="8836215" cy="613443"/>
          </a:xfrm>
        </p:spPr>
        <p:txBody>
          <a:bodyPr/>
          <a:lstStyle/>
          <a:p>
            <a:r>
              <a:rPr lang="en-US" dirty="0"/>
              <a:t>MS seat blocks </a:t>
            </a:r>
          </a:p>
        </p:txBody>
      </p:sp>
      <p:pic>
        <p:nvPicPr>
          <p:cNvPr id="4" name="Picture 4" descr="A picture containing text, table, worktable&#10;&#10;Description automatically generated">
            <a:extLst>
              <a:ext uri="{FF2B5EF4-FFF2-40B4-BE49-F238E27FC236}">
                <a16:creationId xmlns:a16="http://schemas.microsoft.com/office/drawing/2014/main" id="{36544958-3A47-4FD8-B867-D9812EB772D1}"/>
              </a:ext>
            </a:extLst>
          </p:cNvPr>
          <p:cNvPicPr>
            <a:picLocks noGrp="1" noChangeAspect="1"/>
          </p:cNvPicPr>
          <p:nvPr>
            <p:ph idx="1"/>
          </p:nvPr>
        </p:nvPicPr>
        <p:blipFill>
          <a:blip r:embed="rId2"/>
          <a:stretch>
            <a:fillRect/>
          </a:stretch>
        </p:blipFill>
        <p:spPr>
          <a:xfrm>
            <a:off x="3676114" y="1338318"/>
            <a:ext cx="3864041" cy="4490475"/>
          </a:xfrm>
        </p:spPr>
      </p:pic>
      <p:sp>
        <p:nvSpPr>
          <p:cNvPr id="6" name="TextBox 5">
            <a:extLst>
              <a:ext uri="{FF2B5EF4-FFF2-40B4-BE49-F238E27FC236}">
                <a16:creationId xmlns:a16="http://schemas.microsoft.com/office/drawing/2014/main" id="{008D9C49-96B2-4C32-A30E-165273508C6E}"/>
              </a:ext>
            </a:extLst>
          </p:cNvPr>
          <p:cNvSpPr txBox="1"/>
          <p:nvPr/>
        </p:nvSpPr>
        <p:spPr>
          <a:xfrm>
            <a:off x="4509279" y="5811985"/>
            <a:ext cx="3359649" cy="646331"/>
          </a:xfrm>
          <a:prstGeom prst="rect">
            <a:avLst/>
          </a:prstGeom>
          <a:noFill/>
        </p:spPr>
        <p:txBody>
          <a:bodyPr wrap="square" rtlCol="0">
            <a:spAutoFit/>
          </a:bodyPr>
          <a:lstStyle/>
          <a:p>
            <a:r>
              <a:rPr lang="en-US" dirty="0"/>
              <a:t>Installation area after removal of the existing drum and its bearing</a:t>
            </a:r>
          </a:p>
        </p:txBody>
      </p:sp>
      <p:sp>
        <p:nvSpPr>
          <p:cNvPr id="50" name="TextBox 49">
            <a:extLst>
              <a:ext uri="{FF2B5EF4-FFF2-40B4-BE49-F238E27FC236}">
                <a16:creationId xmlns:a16="http://schemas.microsoft.com/office/drawing/2014/main" id="{316D31AE-6FD1-41A8-A1AA-6799E970A31D}"/>
              </a:ext>
            </a:extLst>
          </p:cNvPr>
          <p:cNvSpPr txBox="1"/>
          <p:nvPr/>
        </p:nvSpPr>
        <p:spPr>
          <a:xfrm>
            <a:off x="3753591" y="6371791"/>
            <a:ext cx="5121070" cy="276999"/>
          </a:xfrm>
          <a:prstGeom prst="rect">
            <a:avLst/>
          </a:prstGeom>
          <a:noFill/>
        </p:spPr>
        <p:txBody>
          <a:bodyPr wrap="square" rtlCol="0">
            <a:spAutoFit/>
          </a:bodyPr>
          <a:lstStyle/>
          <a:p>
            <a:r>
              <a:rPr lang="es-ES" sz="1200" dirty="0"/>
              <a:t>Zona de instalación después de retirar el tambor existente y su cojinete</a:t>
            </a:r>
          </a:p>
        </p:txBody>
      </p:sp>
    </p:spTree>
    <p:extLst>
      <p:ext uri="{BB962C8B-B14F-4D97-AF65-F5344CB8AC3E}">
        <p14:creationId xmlns:p14="http://schemas.microsoft.com/office/powerpoint/2010/main" val="2363294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1E27-F10B-4378-9370-BBE18772FEBC}"/>
              </a:ext>
            </a:extLst>
          </p:cNvPr>
          <p:cNvSpPr>
            <a:spLocks noGrp="1"/>
          </p:cNvSpPr>
          <p:nvPr>
            <p:ph type="title"/>
          </p:nvPr>
        </p:nvSpPr>
        <p:spPr>
          <a:xfrm>
            <a:off x="3147237" y="365125"/>
            <a:ext cx="8836215" cy="613443"/>
          </a:xfrm>
        </p:spPr>
        <p:txBody>
          <a:bodyPr/>
          <a:lstStyle/>
          <a:p>
            <a:r>
              <a:rPr lang="en-US" dirty="0"/>
              <a:t>MS seat blocks positioning </a:t>
            </a:r>
          </a:p>
        </p:txBody>
      </p:sp>
      <p:pic>
        <p:nvPicPr>
          <p:cNvPr id="5" name="Picture 5" descr="Diagram&#10;&#10;Description automatically generated">
            <a:extLst>
              <a:ext uri="{FF2B5EF4-FFF2-40B4-BE49-F238E27FC236}">
                <a16:creationId xmlns:a16="http://schemas.microsoft.com/office/drawing/2014/main" id="{16BF01F8-7309-4087-8DD3-3137E0A47484}"/>
              </a:ext>
            </a:extLst>
          </p:cNvPr>
          <p:cNvPicPr>
            <a:picLocks noChangeAspect="1"/>
          </p:cNvPicPr>
          <p:nvPr/>
        </p:nvPicPr>
        <p:blipFill>
          <a:blip r:embed="rId2"/>
          <a:stretch>
            <a:fillRect/>
          </a:stretch>
        </p:blipFill>
        <p:spPr>
          <a:xfrm>
            <a:off x="3193127" y="1290639"/>
            <a:ext cx="4616064" cy="5348004"/>
          </a:xfrm>
          <a:prstGeom prst="rect">
            <a:avLst/>
          </a:prstGeom>
        </p:spPr>
      </p:pic>
      <p:cxnSp>
        <p:nvCxnSpPr>
          <p:cNvPr id="41" name="Право съединение 40">
            <a:extLst>
              <a:ext uri="{FF2B5EF4-FFF2-40B4-BE49-F238E27FC236}">
                <a16:creationId xmlns:a16="http://schemas.microsoft.com/office/drawing/2014/main" id="{640DDEDF-E03D-4947-B6C6-7AFFD743A36C}"/>
              </a:ext>
            </a:extLst>
          </p:cNvPr>
          <p:cNvCxnSpPr>
            <a:cxnSpLocks/>
          </p:cNvCxnSpPr>
          <p:nvPr/>
        </p:nvCxnSpPr>
        <p:spPr>
          <a:xfrm>
            <a:off x="4639952" y="1755895"/>
            <a:ext cx="1043774" cy="1348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Право съединение 42">
            <a:extLst>
              <a:ext uri="{FF2B5EF4-FFF2-40B4-BE49-F238E27FC236}">
                <a16:creationId xmlns:a16="http://schemas.microsoft.com/office/drawing/2014/main" id="{F90ED5DB-56F1-4A13-9EE9-5945012D089F}"/>
              </a:ext>
            </a:extLst>
          </p:cNvPr>
          <p:cNvCxnSpPr/>
          <p:nvPr/>
        </p:nvCxnSpPr>
        <p:spPr>
          <a:xfrm flipH="1" flipV="1">
            <a:off x="4632527" y="2142985"/>
            <a:ext cx="30480" cy="10089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Право съединение 53">
            <a:extLst>
              <a:ext uri="{FF2B5EF4-FFF2-40B4-BE49-F238E27FC236}">
                <a16:creationId xmlns:a16="http://schemas.microsoft.com/office/drawing/2014/main" id="{DC9CD957-7471-45A6-9733-F2D077633DD3}"/>
              </a:ext>
            </a:extLst>
          </p:cNvPr>
          <p:cNvCxnSpPr/>
          <p:nvPr/>
        </p:nvCxnSpPr>
        <p:spPr>
          <a:xfrm flipH="1" flipV="1">
            <a:off x="6022295" y="1438121"/>
            <a:ext cx="30480" cy="10089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47">
            <a:extLst>
              <a:ext uri="{FF2B5EF4-FFF2-40B4-BE49-F238E27FC236}">
                <a16:creationId xmlns:a16="http://schemas.microsoft.com/office/drawing/2014/main" id="{CB743F3A-FAB5-4847-8F9B-DCA6C58EECE8}"/>
              </a:ext>
            </a:extLst>
          </p:cNvPr>
          <p:cNvSpPr txBox="1"/>
          <p:nvPr/>
        </p:nvSpPr>
        <p:spPr>
          <a:xfrm>
            <a:off x="1421214" y="1523137"/>
            <a:ext cx="2110201" cy="307777"/>
          </a:xfrm>
          <a:prstGeom prst="rect">
            <a:avLst/>
          </a:prstGeom>
          <a:noFill/>
          <a:ln>
            <a:solidFill>
              <a:srgbClr val="FF0000"/>
            </a:solidFill>
          </a:ln>
        </p:spPr>
        <p:txBody>
          <a:bodyPr wrap="square" rtlCol="0">
            <a:spAutoFit/>
          </a:bodyPr>
          <a:lstStyle/>
          <a:p>
            <a:r>
              <a:rPr lang="en-US" sz="1400" dirty="0"/>
              <a:t>2 x 330</a:t>
            </a:r>
            <a:r>
              <a:rPr lang="bg-BG" sz="1400" dirty="0"/>
              <a:t> </a:t>
            </a:r>
            <a:r>
              <a:rPr lang="en-US" sz="1400" dirty="0"/>
              <a:t>mm. Total 660 mm</a:t>
            </a:r>
          </a:p>
        </p:txBody>
      </p:sp>
      <p:cxnSp>
        <p:nvCxnSpPr>
          <p:cNvPr id="59" name="Straight Arrow Connector 17">
            <a:extLst>
              <a:ext uri="{FF2B5EF4-FFF2-40B4-BE49-F238E27FC236}">
                <a16:creationId xmlns:a16="http://schemas.microsoft.com/office/drawing/2014/main" id="{0335FEF8-4CAC-48A5-B8D9-18376368CBAE}"/>
              </a:ext>
            </a:extLst>
          </p:cNvPr>
          <p:cNvCxnSpPr>
            <a:cxnSpLocks/>
            <a:stCxn id="58" idx="3"/>
          </p:cNvCxnSpPr>
          <p:nvPr/>
        </p:nvCxnSpPr>
        <p:spPr>
          <a:xfrm>
            <a:off x="3531415" y="1677026"/>
            <a:ext cx="2152311" cy="6900"/>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7">
            <a:extLst>
              <a:ext uri="{FF2B5EF4-FFF2-40B4-BE49-F238E27FC236}">
                <a16:creationId xmlns:a16="http://schemas.microsoft.com/office/drawing/2014/main" id="{976D8E06-D3BB-4C98-8F60-D24EE7D1B944}"/>
              </a:ext>
            </a:extLst>
          </p:cNvPr>
          <p:cNvCxnSpPr>
            <a:cxnSpLocks/>
            <a:stCxn id="58" idx="3"/>
          </p:cNvCxnSpPr>
          <p:nvPr/>
        </p:nvCxnSpPr>
        <p:spPr>
          <a:xfrm>
            <a:off x="3531415" y="1677026"/>
            <a:ext cx="1513633" cy="316573"/>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Съединител &quot;права стрелка&quot; 31">
            <a:extLst>
              <a:ext uri="{FF2B5EF4-FFF2-40B4-BE49-F238E27FC236}">
                <a16:creationId xmlns:a16="http://schemas.microsoft.com/office/drawing/2014/main" id="{862BEC8C-1F19-44A0-9E50-0D18661E9718}"/>
              </a:ext>
            </a:extLst>
          </p:cNvPr>
          <p:cNvCxnSpPr>
            <a:cxnSpLocks/>
          </p:cNvCxnSpPr>
          <p:nvPr/>
        </p:nvCxnSpPr>
        <p:spPr>
          <a:xfrm flipH="1">
            <a:off x="5374949" y="1503623"/>
            <a:ext cx="662586" cy="34623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Съединител &quot;права стрелка&quot; 36">
            <a:extLst>
              <a:ext uri="{FF2B5EF4-FFF2-40B4-BE49-F238E27FC236}">
                <a16:creationId xmlns:a16="http://schemas.microsoft.com/office/drawing/2014/main" id="{5B073E9A-0397-4CC1-BFF9-99B3EE232ADC}"/>
              </a:ext>
            </a:extLst>
          </p:cNvPr>
          <p:cNvCxnSpPr>
            <a:cxnSpLocks/>
          </p:cNvCxnSpPr>
          <p:nvPr/>
        </p:nvCxnSpPr>
        <p:spPr>
          <a:xfrm flipH="1">
            <a:off x="4639952" y="1846611"/>
            <a:ext cx="740596" cy="38725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Съединител &quot;права стрелка&quot; 38">
            <a:extLst>
              <a:ext uri="{FF2B5EF4-FFF2-40B4-BE49-F238E27FC236}">
                <a16:creationId xmlns:a16="http://schemas.microsoft.com/office/drawing/2014/main" id="{43B7F91C-4C78-4AB6-9810-FD1DD91E460E}"/>
              </a:ext>
            </a:extLst>
          </p:cNvPr>
          <p:cNvCxnSpPr>
            <a:cxnSpLocks/>
          </p:cNvCxnSpPr>
          <p:nvPr/>
        </p:nvCxnSpPr>
        <p:spPr>
          <a:xfrm flipH="1">
            <a:off x="4648048" y="1846611"/>
            <a:ext cx="1397583" cy="72397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Право съединение 43">
            <a:extLst>
              <a:ext uri="{FF2B5EF4-FFF2-40B4-BE49-F238E27FC236}">
                <a16:creationId xmlns:a16="http://schemas.microsoft.com/office/drawing/2014/main" id="{FAEBF656-5A2E-4D71-98CC-A82A49AC44A5}"/>
              </a:ext>
            </a:extLst>
          </p:cNvPr>
          <p:cNvCxnSpPr>
            <a:cxnSpLocks/>
          </p:cNvCxnSpPr>
          <p:nvPr/>
        </p:nvCxnSpPr>
        <p:spPr>
          <a:xfrm>
            <a:off x="5536774" y="3080722"/>
            <a:ext cx="1131265" cy="161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Съединител &quot;права стрелка&quot; 56">
            <a:extLst>
              <a:ext uri="{FF2B5EF4-FFF2-40B4-BE49-F238E27FC236}">
                <a16:creationId xmlns:a16="http://schemas.microsoft.com/office/drawing/2014/main" id="{90589D56-D29C-4792-94B9-8EB697D7EB28}"/>
              </a:ext>
            </a:extLst>
          </p:cNvPr>
          <p:cNvCxnSpPr>
            <a:cxnSpLocks/>
          </p:cNvCxnSpPr>
          <p:nvPr/>
        </p:nvCxnSpPr>
        <p:spPr>
          <a:xfrm flipH="1">
            <a:off x="6564303" y="2818350"/>
            <a:ext cx="824309" cy="41426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Право съединение 59">
            <a:extLst>
              <a:ext uri="{FF2B5EF4-FFF2-40B4-BE49-F238E27FC236}">
                <a16:creationId xmlns:a16="http://schemas.microsoft.com/office/drawing/2014/main" id="{C488B454-97CE-46C1-83FC-D40FCEE663C4}"/>
              </a:ext>
            </a:extLst>
          </p:cNvPr>
          <p:cNvCxnSpPr>
            <a:cxnSpLocks/>
          </p:cNvCxnSpPr>
          <p:nvPr/>
        </p:nvCxnSpPr>
        <p:spPr>
          <a:xfrm>
            <a:off x="6335889" y="2664184"/>
            <a:ext cx="1131265" cy="161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Право съединение 60">
            <a:extLst>
              <a:ext uri="{FF2B5EF4-FFF2-40B4-BE49-F238E27FC236}">
                <a16:creationId xmlns:a16="http://schemas.microsoft.com/office/drawing/2014/main" id="{94BF9545-5226-493B-8A97-7C2F948F5767}"/>
              </a:ext>
            </a:extLst>
          </p:cNvPr>
          <p:cNvCxnSpPr>
            <a:cxnSpLocks/>
          </p:cNvCxnSpPr>
          <p:nvPr/>
        </p:nvCxnSpPr>
        <p:spPr>
          <a:xfrm flipH="1" flipV="1">
            <a:off x="5732220" y="3352486"/>
            <a:ext cx="27185" cy="6252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Право съединение 62">
            <a:extLst>
              <a:ext uri="{FF2B5EF4-FFF2-40B4-BE49-F238E27FC236}">
                <a16:creationId xmlns:a16="http://schemas.microsoft.com/office/drawing/2014/main" id="{9300DEE3-7922-44FA-8057-A0587C8AB2CB}"/>
              </a:ext>
            </a:extLst>
          </p:cNvPr>
          <p:cNvCxnSpPr>
            <a:cxnSpLocks/>
          </p:cNvCxnSpPr>
          <p:nvPr/>
        </p:nvCxnSpPr>
        <p:spPr>
          <a:xfrm flipH="1" flipV="1">
            <a:off x="6350794" y="3039837"/>
            <a:ext cx="27185" cy="6252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Съединител &quot;права стрелка&quot; 63">
            <a:extLst>
              <a:ext uri="{FF2B5EF4-FFF2-40B4-BE49-F238E27FC236}">
                <a16:creationId xmlns:a16="http://schemas.microsoft.com/office/drawing/2014/main" id="{7B1B1F99-E093-4676-BE46-B87262FDBC4B}"/>
              </a:ext>
            </a:extLst>
          </p:cNvPr>
          <p:cNvCxnSpPr>
            <a:cxnSpLocks/>
          </p:cNvCxnSpPr>
          <p:nvPr/>
        </p:nvCxnSpPr>
        <p:spPr>
          <a:xfrm flipH="1">
            <a:off x="5752823" y="3504564"/>
            <a:ext cx="623108" cy="32114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Текстово поле 39">
            <a:extLst>
              <a:ext uri="{FF2B5EF4-FFF2-40B4-BE49-F238E27FC236}">
                <a16:creationId xmlns:a16="http://schemas.microsoft.com/office/drawing/2014/main" id="{4E2CCD75-C158-46A3-860D-C792B457780E}"/>
              </a:ext>
            </a:extLst>
          </p:cNvPr>
          <p:cNvSpPr txBox="1"/>
          <p:nvPr/>
        </p:nvSpPr>
        <p:spPr>
          <a:xfrm rot="20020354">
            <a:off x="5098546" y="1988243"/>
            <a:ext cx="420308" cy="276999"/>
          </a:xfrm>
          <a:prstGeom prst="rect">
            <a:avLst/>
          </a:prstGeom>
          <a:noFill/>
        </p:spPr>
        <p:txBody>
          <a:bodyPr wrap="none" rtlCol="0">
            <a:spAutoFit/>
          </a:bodyPr>
          <a:lstStyle/>
          <a:p>
            <a:r>
              <a:rPr lang="en-US" sz="1200" dirty="0">
                <a:solidFill>
                  <a:srgbClr val="FF0000"/>
                </a:solidFill>
              </a:rPr>
              <a:t>660</a:t>
            </a:r>
          </a:p>
        </p:txBody>
      </p:sp>
      <p:sp>
        <p:nvSpPr>
          <p:cNvPr id="65" name="Текстово поле 64">
            <a:extLst>
              <a:ext uri="{FF2B5EF4-FFF2-40B4-BE49-F238E27FC236}">
                <a16:creationId xmlns:a16="http://schemas.microsoft.com/office/drawing/2014/main" id="{92A2EAF6-BF5D-40AA-BDEF-9309A547E11A}"/>
              </a:ext>
            </a:extLst>
          </p:cNvPr>
          <p:cNvSpPr txBox="1"/>
          <p:nvPr/>
        </p:nvSpPr>
        <p:spPr>
          <a:xfrm rot="20042916">
            <a:off x="6606100" y="2841320"/>
            <a:ext cx="513282" cy="276999"/>
          </a:xfrm>
          <a:prstGeom prst="rect">
            <a:avLst/>
          </a:prstGeom>
          <a:noFill/>
        </p:spPr>
        <p:txBody>
          <a:bodyPr wrap="none" rtlCol="0">
            <a:spAutoFit/>
          </a:bodyPr>
          <a:lstStyle/>
          <a:p>
            <a:r>
              <a:rPr lang="en-US" sz="1200" dirty="0">
                <a:solidFill>
                  <a:srgbClr val="FF0000"/>
                </a:solidFill>
              </a:rPr>
              <a:t>(360)</a:t>
            </a:r>
          </a:p>
        </p:txBody>
      </p:sp>
      <p:sp>
        <p:nvSpPr>
          <p:cNvPr id="66" name="Текстово поле 65">
            <a:extLst>
              <a:ext uri="{FF2B5EF4-FFF2-40B4-BE49-F238E27FC236}">
                <a16:creationId xmlns:a16="http://schemas.microsoft.com/office/drawing/2014/main" id="{A0327655-E232-4687-80BE-321BB21C3FC2}"/>
              </a:ext>
            </a:extLst>
          </p:cNvPr>
          <p:cNvSpPr txBox="1"/>
          <p:nvPr/>
        </p:nvSpPr>
        <p:spPr>
          <a:xfrm rot="19999495">
            <a:off x="5780895" y="3425375"/>
            <a:ext cx="513282" cy="276999"/>
          </a:xfrm>
          <a:prstGeom prst="rect">
            <a:avLst/>
          </a:prstGeom>
          <a:noFill/>
        </p:spPr>
        <p:txBody>
          <a:bodyPr wrap="none" rtlCol="0">
            <a:spAutoFit/>
          </a:bodyPr>
          <a:lstStyle/>
          <a:p>
            <a:r>
              <a:rPr lang="en-US" sz="1200" dirty="0">
                <a:solidFill>
                  <a:srgbClr val="FF0000"/>
                </a:solidFill>
              </a:rPr>
              <a:t>(300)</a:t>
            </a:r>
          </a:p>
        </p:txBody>
      </p:sp>
      <p:cxnSp>
        <p:nvCxnSpPr>
          <p:cNvPr id="67" name="Право съединение 66">
            <a:extLst>
              <a:ext uri="{FF2B5EF4-FFF2-40B4-BE49-F238E27FC236}">
                <a16:creationId xmlns:a16="http://schemas.microsoft.com/office/drawing/2014/main" id="{BD10BB73-0DC5-4D34-B49B-E1CD7B822B3E}"/>
              </a:ext>
            </a:extLst>
          </p:cNvPr>
          <p:cNvCxnSpPr>
            <a:cxnSpLocks/>
          </p:cNvCxnSpPr>
          <p:nvPr/>
        </p:nvCxnSpPr>
        <p:spPr>
          <a:xfrm flipH="1" flipV="1">
            <a:off x="4274638" y="2481467"/>
            <a:ext cx="27185" cy="6252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Право съединение 71">
            <a:extLst>
              <a:ext uri="{FF2B5EF4-FFF2-40B4-BE49-F238E27FC236}">
                <a16:creationId xmlns:a16="http://schemas.microsoft.com/office/drawing/2014/main" id="{1F218AF3-9052-41F8-8CE9-6D779EA9A111}"/>
              </a:ext>
            </a:extLst>
          </p:cNvPr>
          <p:cNvCxnSpPr>
            <a:cxnSpLocks/>
          </p:cNvCxnSpPr>
          <p:nvPr/>
        </p:nvCxnSpPr>
        <p:spPr>
          <a:xfrm flipV="1">
            <a:off x="3838724" y="2555226"/>
            <a:ext cx="386899" cy="1844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Съединител &quot;права стрелка&quot; 73">
            <a:extLst>
              <a:ext uri="{FF2B5EF4-FFF2-40B4-BE49-F238E27FC236}">
                <a16:creationId xmlns:a16="http://schemas.microsoft.com/office/drawing/2014/main" id="{E12422CB-F948-42C7-98FD-E74BEBD85EAE}"/>
              </a:ext>
            </a:extLst>
          </p:cNvPr>
          <p:cNvCxnSpPr>
            <a:cxnSpLocks/>
          </p:cNvCxnSpPr>
          <p:nvPr/>
        </p:nvCxnSpPr>
        <p:spPr>
          <a:xfrm flipH="1" flipV="1">
            <a:off x="3949553" y="2690690"/>
            <a:ext cx="338677" cy="4058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47">
            <a:extLst>
              <a:ext uri="{FF2B5EF4-FFF2-40B4-BE49-F238E27FC236}">
                <a16:creationId xmlns:a16="http://schemas.microsoft.com/office/drawing/2014/main" id="{15D68DEF-08D2-47A0-9AB9-0F35CD5D65F7}"/>
              </a:ext>
            </a:extLst>
          </p:cNvPr>
          <p:cNvSpPr txBox="1"/>
          <p:nvPr/>
        </p:nvSpPr>
        <p:spPr>
          <a:xfrm>
            <a:off x="2834379" y="2091664"/>
            <a:ext cx="697036" cy="307777"/>
          </a:xfrm>
          <a:prstGeom prst="rect">
            <a:avLst/>
          </a:prstGeom>
          <a:noFill/>
          <a:ln>
            <a:solidFill>
              <a:srgbClr val="FF0000"/>
            </a:solidFill>
          </a:ln>
        </p:spPr>
        <p:txBody>
          <a:bodyPr wrap="square" rtlCol="0">
            <a:spAutoFit/>
          </a:bodyPr>
          <a:lstStyle/>
          <a:p>
            <a:r>
              <a:rPr lang="en-US" sz="1400" dirty="0"/>
              <a:t>58 mm</a:t>
            </a:r>
          </a:p>
        </p:txBody>
      </p:sp>
      <p:cxnSp>
        <p:nvCxnSpPr>
          <p:cNvPr id="78" name="Straight Arrow Connector 17">
            <a:extLst>
              <a:ext uri="{FF2B5EF4-FFF2-40B4-BE49-F238E27FC236}">
                <a16:creationId xmlns:a16="http://schemas.microsoft.com/office/drawing/2014/main" id="{8C19D654-68A3-47B3-88FE-F1CD4360762F}"/>
              </a:ext>
            </a:extLst>
          </p:cNvPr>
          <p:cNvCxnSpPr>
            <a:cxnSpLocks/>
            <a:stCxn id="77" idx="3"/>
          </p:cNvCxnSpPr>
          <p:nvPr/>
        </p:nvCxnSpPr>
        <p:spPr>
          <a:xfrm>
            <a:off x="3531415" y="2245553"/>
            <a:ext cx="570043" cy="436701"/>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15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1E27-F10B-4378-9370-BBE18772FEBC}"/>
              </a:ext>
            </a:extLst>
          </p:cNvPr>
          <p:cNvSpPr>
            <a:spLocks noGrp="1"/>
          </p:cNvSpPr>
          <p:nvPr>
            <p:ph type="title"/>
          </p:nvPr>
        </p:nvSpPr>
        <p:spPr>
          <a:xfrm>
            <a:off x="3147237" y="365125"/>
            <a:ext cx="8836215" cy="613443"/>
          </a:xfrm>
        </p:spPr>
        <p:txBody>
          <a:bodyPr/>
          <a:lstStyle/>
          <a:p>
            <a:r>
              <a:rPr lang="en-US" dirty="0"/>
              <a:t>MS seat blocks </a:t>
            </a:r>
          </a:p>
        </p:txBody>
      </p:sp>
      <p:pic>
        <p:nvPicPr>
          <p:cNvPr id="5" name="Picture 5" descr="Diagram&#10;&#10;Description automatically generated">
            <a:extLst>
              <a:ext uri="{FF2B5EF4-FFF2-40B4-BE49-F238E27FC236}">
                <a16:creationId xmlns:a16="http://schemas.microsoft.com/office/drawing/2014/main" id="{16BF01F8-7309-4087-8DD3-3137E0A47484}"/>
              </a:ext>
            </a:extLst>
          </p:cNvPr>
          <p:cNvPicPr>
            <a:picLocks noChangeAspect="1"/>
          </p:cNvPicPr>
          <p:nvPr/>
        </p:nvPicPr>
        <p:blipFill>
          <a:blip r:embed="rId2"/>
          <a:stretch>
            <a:fillRect/>
          </a:stretch>
        </p:blipFill>
        <p:spPr>
          <a:xfrm>
            <a:off x="3387459" y="1145978"/>
            <a:ext cx="4750764" cy="5504061"/>
          </a:xfrm>
          <a:prstGeom prst="rect">
            <a:avLst/>
          </a:prstGeom>
        </p:spPr>
      </p:pic>
      <p:sp>
        <p:nvSpPr>
          <p:cNvPr id="7" name="TextBox 6">
            <a:extLst>
              <a:ext uri="{FF2B5EF4-FFF2-40B4-BE49-F238E27FC236}">
                <a16:creationId xmlns:a16="http://schemas.microsoft.com/office/drawing/2014/main" id="{942A033A-E4B6-426C-A99F-1F26E01DF17B}"/>
              </a:ext>
            </a:extLst>
          </p:cNvPr>
          <p:cNvSpPr txBox="1"/>
          <p:nvPr/>
        </p:nvSpPr>
        <p:spPr>
          <a:xfrm>
            <a:off x="6667712" y="5765540"/>
            <a:ext cx="3359649" cy="646331"/>
          </a:xfrm>
          <a:prstGeom prst="rect">
            <a:avLst/>
          </a:prstGeom>
          <a:noFill/>
        </p:spPr>
        <p:txBody>
          <a:bodyPr wrap="square" rtlCol="0">
            <a:spAutoFit/>
          </a:bodyPr>
          <a:lstStyle/>
          <a:p>
            <a:r>
              <a:rPr lang="en-US" dirty="0"/>
              <a:t>Seat blocks to be welded to the crane </a:t>
            </a:r>
            <a:r>
              <a:rPr lang="en-US"/>
              <a:t>trolley beam</a:t>
            </a:r>
            <a:endParaRPr lang="en-US" dirty="0"/>
          </a:p>
        </p:txBody>
      </p:sp>
      <p:cxnSp>
        <p:nvCxnSpPr>
          <p:cNvPr id="8" name="Straight Arrow Connector 7">
            <a:extLst>
              <a:ext uri="{FF2B5EF4-FFF2-40B4-BE49-F238E27FC236}">
                <a16:creationId xmlns:a16="http://schemas.microsoft.com/office/drawing/2014/main" id="{7B285D82-BBEF-423E-A082-AAC95A6E9A05}"/>
              </a:ext>
            </a:extLst>
          </p:cNvPr>
          <p:cNvCxnSpPr>
            <a:cxnSpLocks/>
            <a:stCxn id="49" idx="1"/>
          </p:cNvCxnSpPr>
          <p:nvPr/>
        </p:nvCxnSpPr>
        <p:spPr>
          <a:xfrm flipH="1" flipV="1">
            <a:off x="5086350" y="3522461"/>
            <a:ext cx="3319670" cy="1319280"/>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73D763-E27C-489F-B834-B8FE35535D24}"/>
              </a:ext>
            </a:extLst>
          </p:cNvPr>
          <p:cNvCxnSpPr>
            <a:cxnSpLocks/>
            <a:stCxn id="49" idx="1"/>
          </p:cNvCxnSpPr>
          <p:nvPr/>
        </p:nvCxnSpPr>
        <p:spPr>
          <a:xfrm flipH="1" flipV="1">
            <a:off x="4486275" y="3606016"/>
            <a:ext cx="3919745" cy="1235725"/>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4D95FAA-618F-41FC-84AA-37DA0E9B5076}"/>
              </a:ext>
            </a:extLst>
          </p:cNvPr>
          <p:cNvCxnSpPr>
            <a:cxnSpLocks/>
            <a:stCxn id="49" idx="1"/>
          </p:cNvCxnSpPr>
          <p:nvPr/>
        </p:nvCxnSpPr>
        <p:spPr>
          <a:xfrm flipH="1" flipV="1">
            <a:off x="5781675" y="3420284"/>
            <a:ext cx="2624345" cy="1421457"/>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41F72E-304E-4827-900F-1D2A4CCFD7C5}"/>
              </a:ext>
            </a:extLst>
          </p:cNvPr>
          <p:cNvCxnSpPr>
            <a:cxnSpLocks/>
            <a:stCxn id="49" idx="1"/>
          </p:cNvCxnSpPr>
          <p:nvPr/>
        </p:nvCxnSpPr>
        <p:spPr>
          <a:xfrm flipH="1" flipV="1">
            <a:off x="6257925" y="2946730"/>
            <a:ext cx="2148095" cy="1895011"/>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53AB9D-4AB5-4B94-8709-21D20BEB4040}"/>
              </a:ext>
            </a:extLst>
          </p:cNvPr>
          <p:cNvCxnSpPr>
            <a:cxnSpLocks/>
            <a:stCxn id="49" idx="1"/>
          </p:cNvCxnSpPr>
          <p:nvPr/>
        </p:nvCxnSpPr>
        <p:spPr>
          <a:xfrm flipH="1" flipV="1">
            <a:off x="6858000" y="2870852"/>
            <a:ext cx="1548020" cy="1970889"/>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3D7BA0-4CCF-44FB-88BC-5B28F0476745}"/>
              </a:ext>
            </a:extLst>
          </p:cNvPr>
          <p:cNvCxnSpPr>
            <a:cxnSpLocks/>
            <a:stCxn id="48" idx="1"/>
          </p:cNvCxnSpPr>
          <p:nvPr/>
        </p:nvCxnSpPr>
        <p:spPr>
          <a:xfrm flipH="1">
            <a:off x="6309360" y="2001933"/>
            <a:ext cx="2054735" cy="192646"/>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0C6DC38-5CEB-4A45-B3E5-A516C072E77D}"/>
              </a:ext>
            </a:extLst>
          </p:cNvPr>
          <p:cNvCxnSpPr>
            <a:cxnSpLocks/>
            <a:stCxn id="48" idx="1"/>
          </p:cNvCxnSpPr>
          <p:nvPr/>
        </p:nvCxnSpPr>
        <p:spPr>
          <a:xfrm flipH="1">
            <a:off x="6477000" y="2001933"/>
            <a:ext cx="1887095" cy="439973"/>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6CFC97-88EB-435B-BC61-5B192CC4F13A}"/>
              </a:ext>
            </a:extLst>
          </p:cNvPr>
          <p:cNvCxnSpPr>
            <a:cxnSpLocks/>
            <a:stCxn id="48" idx="1"/>
          </p:cNvCxnSpPr>
          <p:nvPr/>
        </p:nvCxnSpPr>
        <p:spPr>
          <a:xfrm flipH="1">
            <a:off x="5958840" y="2001933"/>
            <a:ext cx="2405255" cy="402543"/>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305135E-33A8-4CED-AAEE-02B4B7D72909}"/>
              </a:ext>
            </a:extLst>
          </p:cNvPr>
          <p:cNvCxnSpPr>
            <a:cxnSpLocks/>
            <a:stCxn id="48" idx="1"/>
          </p:cNvCxnSpPr>
          <p:nvPr/>
        </p:nvCxnSpPr>
        <p:spPr>
          <a:xfrm flipH="1">
            <a:off x="5440907" y="2001933"/>
            <a:ext cx="2923188" cy="1021594"/>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FAA7AF-9AA7-428D-BFA4-7EA946746D3B}"/>
              </a:ext>
            </a:extLst>
          </p:cNvPr>
          <p:cNvCxnSpPr>
            <a:cxnSpLocks/>
            <a:stCxn id="48" idx="1"/>
          </p:cNvCxnSpPr>
          <p:nvPr/>
        </p:nvCxnSpPr>
        <p:spPr>
          <a:xfrm flipH="1">
            <a:off x="4926842" y="2001933"/>
            <a:ext cx="3437253" cy="903503"/>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BD62D5-93B8-4BF6-BD55-082758FCD61C}"/>
              </a:ext>
            </a:extLst>
          </p:cNvPr>
          <p:cNvCxnSpPr>
            <a:cxnSpLocks/>
            <a:stCxn id="48" idx="1"/>
          </p:cNvCxnSpPr>
          <p:nvPr/>
        </p:nvCxnSpPr>
        <p:spPr>
          <a:xfrm flipH="1">
            <a:off x="4513582" y="2001933"/>
            <a:ext cx="3850513" cy="1117661"/>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AD38670-BFFE-4387-9F70-00EE4C223DB8}"/>
              </a:ext>
            </a:extLst>
          </p:cNvPr>
          <p:cNvSpPr txBox="1"/>
          <p:nvPr/>
        </p:nvSpPr>
        <p:spPr>
          <a:xfrm>
            <a:off x="8364095" y="1632601"/>
            <a:ext cx="1663266" cy="738664"/>
          </a:xfrm>
          <a:prstGeom prst="rect">
            <a:avLst/>
          </a:prstGeom>
          <a:noFill/>
          <a:ln>
            <a:solidFill>
              <a:srgbClr val="FF0000"/>
            </a:solidFill>
          </a:ln>
        </p:spPr>
        <p:txBody>
          <a:bodyPr wrap="square" rtlCol="0">
            <a:spAutoFit/>
          </a:bodyPr>
          <a:lstStyle/>
          <a:p>
            <a:r>
              <a:rPr lang="en-US" sz="1400" dirty="0"/>
              <a:t>Welds inside the circumference of the holes</a:t>
            </a:r>
          </a:p>
        </p:txBody>
      </p:sp>
      <p:sp>
        <p:nvSpPr>
          <p:cNvPr id="49" name="TextBox 48">
            <a:extLst>
              <a:ext uri="{FF2B5EF4-FFF2-40B4-BE49-F238E27FC236}">
                <a16:creationId xmlns:a16="http://schemas.microsoft.com/office/drawing/2014/main" id="{9EDAE83E-CD67-4461-86BE-4AB15DFE152C}"/>
              </a:ext>
            </a:extLst>
          </p:cNvPr>
          <p:cNvSpPr txBox="1"/>
          <p:nvPr/>
        </p:nvSpPr>
        <p:spPr>
          <a:xfrm>
            <a:off x="8406020" y="4580131"/>
            <a:ext cx="1744343" cy="523220"/>
          </a:xfrm>
          <a:prstGeom prst="rect">
            <a:avLst/>
          </a:prstGeom>
          <a:noFill/>
          <a:ln>
            <a:solidFill>
              <a:srgbClr val="FF0000"/>
            </a:solidFill>
          </a:ln>
        </p:spPr>
        <p:txBody>
          <a:bodyPr wrap="square" rtlCol="0">
            <a:spAutoFit/>
          </a:bodyPr>
          <a:lstStyle/>
          <a:p>
            <a:r>
              <a:rPr lang="en-US" sz="1400" dirty="0"/>
              <a:t>Welds on all accessible edges</a:t>
            </a:r>
          </a:p>
        </p:txBody>
      </p:sp>
      <p:sp>
        <p:nvSpPr>
          <p:cNvPr id="51" name="TextBox 50">
            <a:extLst>
              <a:ext uri="{FF2B5EF4-FFF2-40B4-BE49-F238E27FC236}">
                <a16:creationId xmlns:a16="http://schemas.microsoft.com/office/drawing/2014/main" id="{53589EBD-B687-47D8-9E9E-415E4C2BE565}"/>
              </a:ext>
            </a:extLst>
          </p:cNvPr>
          <p:cNvSpPr txBox="1"/>
          <p:nvPr/>
        </p:nvSpPr>
        <p:spPr>
          <a:xfrm>
            <a:off x="8341514" y="5142431"/>
            <a:ext cx="1799516" cy="461665"/>
          </a:xfrm>
          <a:prstGeom prst="rect">
            <a:avLst/>
          </a:prstGeom>
          <a:noFill/>
        </p:spPr>
        <p:txBody>
          <a:bodyPr wrap="square" rtlCol="0">
            <a:spAutoFit/>
          </a:bodyPr>
          <a:lstStyle/>
          <a:p>
            <a:r>
              <a:rPr lang="es-ES" sz="1200" dirty="0"/>
              <a:t>Soldaduras en todos los bordes accesibles</a:t>
            </a:r>
            <a:endParaRPr lang="en-US" sz="1200" dirty="0"/>
          </a:p>
        </p:txBody>
      </p:sp>
      <p:sp>
        <p:nvSpPr>
          <p:cNvPr id="52" name="TextBox 51">
            <a:extLst>
              <a:ext uri="{FF2B5EF4-FFF2-40B4-BE49-F238E27FC236}">
                <a16:creationId xmlns:a16="http://schemas.microsoft.com/office/drawing/2014/main" id="{42C4FBCB-9D36-48F9-A5D5-F1BAFDC25AE6}"/>
              </a:ext>
            </a:extLst>
          </p:cNvPr>
          <p:cNvSpPr txBox="1"/>
          <p:nvPr/>
        </p:nvSpPr>
        <p:spPr>
          <a:xfrm>
            <a:off x="6673970" y="6414334"/>
            <a:ext cx="5121070" cy="276999"/>
          </a:xfrm>
          <a:prstGeom prst="rect">
            <a:avLst/>
          </a:prstGeom>
          <a:noFill/>
        </p:spPr>
        <p:txBody>
          <a:bodyPr wrap="square" rtlCol="0">
            <a:spAutoFit/>
          </a:bodyPr>
          <a:lstStyle/>
          <a:p>
            <a:r>
              <a:rPr lang="es-ES" sz="1200" dirty="0"/>
              <a:t>Bloques de asiento para soldar a la viga del carro de la grúa</a:t>
            </a:r>
            <a:endParaRPr lang="en-US" sz="1200" dirty="0"/>
          </a:p>
        </p:txBody>
      </p:sp>
      <p:sp>
        <p:nvSpPr>
          <p:cNvPr id="53" name="TextBox 52">
            <a:extLst>
              <a:ext uri="{FF2B5EF4-FFF2-40B4-BE49-F238E27FC236}">
                <a16:creationId xmlns:a16="http://schemas.microsoft.com/office/drawing/2014/main" id="{11382BBF-90C1-4E14-8481-68FEB6C06403}"/>
              </a:ext>
            </a:extLst>
          </p:cNvPr>
          <p:cNvSpPr txBox="1"/>
          <p:nvPr/>
        </p:nvSpPr>
        <p:spPr>
          <a:xfrm>
            <a:off x="8266327" y="2417431"/>
            <a:ext cx="1459593" cy="646331"/>
          </a:xfrm>
          <a:prstGeom prst="rect">
            <a:avLst/>
          </a:prstGeom>
          <a:noFill/>
        </p:spPr>
        <p:txBody>
          <a:bodyPr wrap="square" rtlCol="0">
            <a:spAutoFit/>
          </a:bodyPr>
          <a:lstStyle/>
          <a:p>
            <a:r>
              <a:rPr lang="es-ES" sz="1200" dirty="0"/>
              <a:t>Soldaduras dentro de la circunferencia de los agujeros</a:t>
            </a:r>
            <a:endParaRPr lang="en-US" sz="1200" dirty="0"/>
          </a:p>
        </p:txBody>
      </p:sp>
    </p:spTree>
    <p:extLst>
      <p:ext uri="{BB962C8B-B14F-4D97-AF65-F5344CB8AC3E}">
        <p14:creationId xmlns:p14="http://schemas.microsoft.com/office/powerpoint/2010/main" val="1844947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DB414-083C-4539-840C-643B471D35B2}"/>
              </a:ext>
            </a:extLst>
          </p:cNvPr>
          <p:cNvSpPr>
            <a:spLocks noGrp="1"/>
          </p:cNvSpPr>
          <p:nvPr>
            <p:ph type="title"/>
          </p:nvPr>
        </p:nvSpPr>
        <p:spPr>
          <a:xfrm>
            <a:off x="3115341" y="365125"/>
            <a:ext cx="6081822" cy="613443"/>
          </a:xfrm>
        </p:spPr>
        <p:txBody>
          <a:bodyPr/>
          <a:lstStyle/>
          <a:p>
            <a:r>
              <a:rPr lang="en-US" dirty="0"/>
              <a:t>Drum – MS assembly</a:t>
            </a:r>
          </a:p>
        </p:txBody>
      </p:sp>
      <p:pic>
        <p:nvPicPr>
          <p:cNvPr id="4" name="Picture 4">
            <a:extLst>
              <a:ext uri="{FF2B5EF4-FFF2-40B4-BE49-F238E27FC236}">
                <a16:creationId xmlns:a16="http://schemas.microsoft.com/office/drawing/2014/main" id="{022A5DBA-04A5-49AB-898E-94B3C87BC0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43305" y="1727828"/>
            <a:ext cx="5667787" cy="4152867"/>
          </a:xfrm>
        </p:spPr>
      </p:pic>
      <p:sp>
        <p:nvSpPr>
          <p:cNvPr id="5" name="TextBox 4">
            <a:extLst>
              <a:ext uri="{FF2B5EF4-FFF2-40B4-BE49-F238E27FC236}">
                <a16:creationId xmlns:a16="http://schemas.microsoft.com/office/drawing/2014/main" id="{E3C381B5-C765-4F1C-A33B-16C7FD562867}"/>
              </a:ext>
            </a:extLst>
          </p:cNvPr>
          <p:cNvSpPr txBox="1"/>
          <p:nvPr/>
        </p:nvSpPr>
        <p:spPr>
          <a:xfrm>
            <a:off x="8611779" y="3805404"/>
            <a:ext cx="3418226" cy="523220"/>
          </a:xfrm>
          <a:prstGeom prst="rect">
            <a:avLst/>
          </a:prstGeom>
          <a:noFill/>
          <a:ln>
            <a:solidFill>
              <a:srgbClr val="FF0000"/>
            </a:solidFill>
          </a:ln>
        </p:spPr>
        <p:txBody>
          <a:bodyPr wrap="square" rtlCol="0">
            <a:spAutoFit/>
          </a:bodyPr>
          <a:lstStyle/>
          <a:p>
            <a:r>
              <a:rPr lang="en-US" sz="1400" dirty="0"/>
              <a:t>It will be more comfortable to remove the geared limit switch bracket</a:t>
            </a:r>
          </a:p>
        </p:txBody>
      </p:sp>
      <p:sp>
        <p:nvSpPr>
          <p:cNvPr id="6" name="TextBox 5">
            <a:extLst>
              <a:ext uri="{FF2B5EF4-FFF2-40B4-BE49-F238E27FC236}">
                <a16:creationId xmlns:a16="http://schemas.microsoft.com/office/drawing/2014/main" id="{769AE499-6779-4486-B3CB-39DA5A40C6FA}"/>
              </a:ext>
            </a:extLst>
          </p:cNvPr>
          <p:cNvSpPr txBox="1"/>
          <p:nvPr/>
        </p:nvSpPr>
        <p:spPr>
          <a:xfrm>
            <a:off x="1982413" y="5144494"/>
            <a:ext cx="1132928" cy="523220"/>
          </a:xfrm>
          <a:prstGeom prst="rect">
            <a:avLst/>
          </a:prstGeom>
          <a:noFill/>
          <a:ln>
            <a:solidFill>
              <a:srgbClr val="FF0000"/>
            </a:solidFill>
          </a:ln>
        </p:spPr>
        <p:txBody>
          <a:bodyPr wrap="square" rtlCol="0">
            <a:spAutoFit/>
          </a:bodyPr>
          <a:lstStyle/>
          <a:p>
            <a:r>
              <a:rPr lang="en-US" sz="1400" dirty="0"/>
              <a:t>Remove 5 bolts M10</a:t>
            </a:r>
          </a:p>
        </p:txBody>
      </p:sp>
      <p:cxnSp>
        <p:nvCxnSpPr>
          <p:cNvPr id="7" name="Straight Arrow Connector 6">
            <a:extLst>
              <a:ext uri="{FF2B5EF4-FFF2-40B4-BE49-F238E27FC236}">
                <a16:creationId xmlns:a16="http://schemas.microsoft.com/office/drawing/2014/main" id="{B2C97466-048A-412C-B9A0-A9441641FEC3}"/>
              </a:ext>
            </a:extLst>
          </p:cNvPr>
          <p:cNvCxnSpPr>
            <a:cxnSpLocks/>
            <a:stCxn id="6" idx="3"/>
          </p:cNvCxnSpPr>
          <p:nvPr/>
        </p:nvCxnSpPr>
        <p:spPr>
          <a:xfrm flipV="1">
            <a:off x="3115341" y="4931513"/>
            <a:ext cx="2840186" cy="474591"/>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D26064-CC84-4280-93E6-64CCCB41E85F}"/>
              </a:ext>
            </a:extLst>
          </p:cNvPr>
          <p:cNvCxnSpPr>
            <a:cxnSpLocks/>
            <a:stCxn id="5" idx="1"/>
          </p:cNvCxnSpPr>
          <p:nvPr/>
        </p:nvCxnSpPr>
        <p:spPr>
          <a:xfrm flipH="1">
            <a:off x="6480313" y="4067014"/>
            <a:ext cx="2131466" cy="1077480"/>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245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DB414-083C-4539-840C-643B471D35B2}"/>
              </a:ext>
            </a:extLst>
          </p:cNvPr>
          <p:cNvSpPr>
            <a:spLocks noGrp="1"/>
          </p:cNvSpPr>
          <p:nvPr>
            <p:ph type="title"/>
          </p:nvPr>
        </p:nvSpPr>
        <p:spPr>
          <a:xfrm>
            <a:off x="3115341" y="365125"/>
            <a:ext cx="6081822" cy="613443"/>
          </a:xfrm>
        </p:spPr>
        <p:txBody>
          <a:bodyPr/>
          <a:lstStyle/>
          <a:p>
            <a:r>
              <a:rPr lang="en-US" dirty="0"/>
              <a:t>Drum – MS assembly</a:t>
            </a:r>
          </a:p>
        </p:txBody>
      </p:sp>
      <p:pic>
        <p:nvPicPr>
          <p:cNvPr id="4" name="Picture 4">
            <a:extLst>
              <a:ext uri="{FF2B5EF4-FFF2-40B4-BE49-F238E27FC236}">
                <a16:creationId xmlns:a16="http://schemas.microsoft.com/office/drawing/2014/main" id="{022A5DBA-04A5-49AB-898E-94B3C87BC0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45556" y="1496177"/>
            <a:ext cx="7184381" cy="4935886"/>
          </a:xfrm>
        </p:spPr>
      </p:pic>
      <p:sp>
        <p:nvSpPr>
          <p:cNvPr id="5" name="TextBox 4">
            <a:extLst>
              <a:ext uri="{FF2B5EF4-FFF2-40B4-BE49-F238E27FC236}">
                <a16:creationId xmlns:a16="http://schemas.microsoft.com/office/drawing/2014/main" id="{E3C381B5-C765-4F1C-A33B-16C7FD562867}"/>
              </a:ext>
            </a:extLst>
          </p:cNvPr>
          <p:cNvSpPr txBox="1"/>
          <p:nvPr/>
        </p:nvSpPr>
        <p:spPr>
          <a:xfrm>
            <a:off x="8601568" y="2846682"/>
            <a:ext cx="3418226" cy="307777"/>
          </a:xfrm>
          <a:prstGeom prst="rect">
            <a:avLst/>
          </a:prstGeom>
          <a:noFill/>
          <a:ln>
            <a:solidFill>
              <a:srgbClr val="FF0000"/>
            </a:solidFill>
          </a:ln>
        </p:spPr>
        <p:txBody>
          <a:bodyPr wrap="square" rtlCol="0">
            <a:spAutoFit/>
          </a:bodyPr>
          <a:lstStyle/>
          <a:p>
            <a:r>
              <a:rPr lang="en-US" sz="1400" dirty="0"/>
              <a:t>1. Remove this plug.</a:t>
            </a:r>
          </a:p>
        </p:txBody>
      </p:sp>
      <p:sp>
        <p:nvSpPr>
          <p:cNvPr id="6" name="TextBox 5">
            <a:extLst>
              <a:ext uri="{FF2B5EF4-FFF2-40B4-BE49-F238E27FC236}">
                <a16:creationId xmlns:a16="http://schemas.microsoft.com/office/drawing/2014/main" id="{769AE499-6779-4486-B3CB-39DA5A40C6FA}"/>
              </a:ext>
            </a:extLst>
          </p:cNvPr>
          <p:cNvSpPr txBox="1"/>
          <p:nvPr/>
        </p:nvSpPr>
        <p:spPr>
          <a:xfrm>
            <a:off x="70958" y="5259070"/>
            <a:ext cx="1596477" cy="523220"/>
          </a:xfrm>
          <a:prstGeom prst="rect">
            <a:avLst/>
          </a:prstGeom>
          <a:noFill/>
          <a:ln>
            <a:solidFill>
              <a:srgbClr val="FF0000"/>
            </a:solidFill>
          </a:ln>
        </p:spPr>
        <p:txBody>
          <a:bodyPr wrap="square" rtlCol="0">
            <a:spAutoFit/>
          </a:bodyPr>
          <a:lstStyle/>
          <a:p>
            <a:r>
              <a:rPr lang="en-US" sz="1400" dirty="0"/>
              <a:t>Both flat sides should be parallel </a:t>
            </a:r>
          </a:p>
        </p:txBody>
      </p:sp>
      <p:cxnSp>
        <p:nvCxnSpPr>
          <p:cNvPr id="7" name="Straight Arrow Connector 6">
            <a:extLst>
              <a:ext uri="{FF2B5EF4-FFF2-40B4-BE49-F238E27FC236}">
                <a16:creationId xmlns:a16="http://schemas.microsoft.com/office/drawing/2014/main" id="{B2C97466-048A-412C-B9A0-A9441641FEC3}"/>
              </a:ext>
            </a:extLst>
          </p:cNvPr>
          <p:cNvCxnSpPr>
            <a:cxnSpLocks/>
            <a:stCxn id="6" idx="3"/>
          </p:cNvCxnSpPr>
          <p:nvPr/>
        </p:nvCxnSpPr>
        <p:spPr>
          <a:xfrm flipV="1">
            <a:off x="1667435" y="4741461"/>
            <a:ext cx="1792941" cy="779219"/>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D26064-CC84-4280-93E6-64CCCB41E85F}"/>
              </a:ext>
            </a:extLst>
          </p:cNvPr>
          <p:cNvCxnSpPr>
            <a:cxnSpLocks/>
            <a:stCxn id="5" idx="1"/>
          </p:cNvCxnSpPr>
          <p:nvPr/>
        </p:nvCxnSpPr>
        <p:spPr>
          <a:xfrm flipH="1">
            <a:off x="5776757" y="3000571"/>
            <a:ext cx="2824811" cy="1369232"/>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6">
            <a:extLst>
              <a:ext uri="{FF2B5EF4-FFF2-40B4-BE49-F238E27FC236}">
                <a16:creationId xmlns:a16="http://schemas.microsoft.com/office/drawing/2014/main" id="{FDF91C76-7059-4F81-9F18-FE366B8712C0}"/>
              </a:ext>
            </a:extLst>
          </p:cNvPr>
          <p:cNvCxnSpPr>
            <a:cxnSpLocks/>
            <a:stCxn id="6" idx="3"/>
          </p:cNvCxnSpPr>
          <p:nvPr/>
        </p:nvCxnSpPr>
        <p:spPr>
          <a:xfrm flipV="1">
            <a:off x="1667435" y="5200930"/>
            <a:ext cx="3822543" cy="319750"/>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4">
            <a:extLst>
              <a:ext uri="{FF2B5EF4-FFF2-40B4-BE49-F238E27FC236}">
                <a16:creationId xmlns:a16="http://schemas.microsoft.com/office/drawing/2014/main" id="{73777AD0-DDAB-42B8-99C6-B67F459A9A8A}"/>
              </a:ext>
            </a:extLst>
          </p:cNvPr>
          <p:cNvSpPr txBox="1"/>
          <p:nvPr/>
        </p:nvSpPr>
        <p:spPr>
          <a:xfrm>
            <a:off x="8611779" y="1533311"/>
            <a:ext cx="3418226" cy="954107"/>
          </a:xfrm>
          <a:prstGeom prst="rect">
            <a:avLst/>
          </a:prstGeom>
          <a:noFill/>
          <a:ln>
            <a:solidFill>
              <a:srgbClr val="FF0000"/>
            </a:solidFill>
          </a:ln>
        </p:spPr>
        <p:txBody>
          <a:bodyPr wrap="square" rtlCol="0">
            <a:spAutoFit/>
          </a:bodyPr>
          <a:lstStyle/>
          <a:p>
            <a:r>
              <a:rPr lang="en-US" sz="1400" dirty="0"/>
              <a:t>If the flat sides are not parallel:</a:t>
            </a:r>
          </a:p>
          <a:p>
            <a:r>
              <a:rPr lang="en-US" sz="1400" dirty="0"/>
              <a:t>- Easiest way is to rotate the barrel</a:t>
            </a:r>
            <a:r>
              <a:rPr lang="bg-BG" sz="1400" dirty="0"/>
              <a:t> </a:t>
            </a:r>
            <a:endParaRPr lang="en-US" sz="1400" dirty="0"/>
          </a:p>
          <a:p>
            <a:r>
              <a:rPr lang="en-US" sz="1400" dirty="0"/>
              <a:t>- If you can’t rotate the barrel do the following:</a:t>
            </a:r>
          </a:p>
        </p:txBody>
      </p:sp>
      <p:pic>
        <p:nvPicPr>
          <p:cNvPr id="19" name="Картина 18" descr="Картина, която съдържа стрелка&#10;&#10;Описанието е генерирано автоматично">
            <a:extLst>
              <a:ext uri="{FF2B5EF4-FFF2-40B4-BE49-F238E27FC236}">
                <a16:creationId xmlns:a16="http://schemas.microsoft.com/office/drawing/2014/main" id="{5E39C8EC-437E-42CB-A631-464699FAD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7193" y="5360805"/>
            <a:ext cx="693131" cy="984765"/>
          </a:xfrm>
          <a:prstGeom prst="rect">
            <a:avLst/>
          </a:prstGeom>
        </p:spPr>
      </p:pic>
      <p:sp>
        <p:nvSpPr>
          <p:cNvPr id="24" name="Стрелка: извита надясно 23">
            <a:extLst>
              <a:ext uri="{FF2B5EF4-FFF2-40B4-BE49-F238E27FC236}">
                <a16:creationId xmlns:a16="http://schemas.microsoft.com/office/drawing/2014/main" id="{D94645A6-78C2-4C32-A52F-909814B42756}"/>
              </a:ext>
            </a:extLst>
          </p:cNvPr>
          <p:cNvSpPr/>
          <p:nvPr/>
        </p:nvSpPr>
        <p:spPr>
          <a:xfrm rot="16036996">
            <a:off x="5656844" y="4207000"/>
            <a:ext cx="239827" cy="567990"/>
          </a:xfrm>
          <a:prstGeom prst="curvedRightArrow">
            <a:avLst>
              <a:gd name="adj1" fmla="val 0"/>
              <a:gd name="adj2" fmla="val 50000"/>
              <a:gd name="adj3" fmla="val 25000"/>
            </a:avLst>
          </a:prstGeom>
          <a:solidFill>
            <a:srgbClr val="2438BC"/>
          </a:solidFill>
          <a:ln>
            <a:solidFill>
              <a:srgbClr val="24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4">
            <a:extLst>
              <a:ext uri="{FF2B5EF4-FFF2-40B4-BE49-F238E27FC236}">
                <a16:creationId xmlns:a16="http://schemas.microsoft.com/office/drawing/2014/main" id="{F2ACB4F6-5FCE-4CB9-BEBD-1EF7A97C40C8}"/>
              </a:ext>
            </a:extLst>
          </p:cNvPr>
          <p:cNvSpPr txBox="1"/>
          <p:nvPr/>
        </p:nvSpPr>
        <p:spPr>
          <a:xfrm>
            <a:off x="8601568" y="3328974"/>
            <a:ext cx="3418226" cy="523220"/>
          </a:xfrm>
          <a:prstGeom prst="rect">
            <a:avLst/>
          </a:prstGeom>
          <a:noFill/>
          <a:ln>
            <a:solidFill>
              <a:srgbClr val="FF0000"/>
            </a:solidFill>
          </a:ln>
        </p:spPr>
        <p:txBody>
          <a:bodyPr wrap="square" rtlCol="0">
            <a:spAutoFit/>
          </a:bodyPr>
          <a:lstStyle/>
          <a:p>
            <a:r>
              <a:rPr lang="en-US" sz="1400" dirty="0"/>
              <a:t>2. Put the </a:t>
            </a:r>
            <a:r>
              <a:rPr lang="en-US" sz="1400" dirty="0" err="1"/>
              <a:t>allen</a:t>
            </a:r>
            <a:r>
              <a:rPr lang="en-US" sz="1400" dirty="0"/>
              <a:t> key S12 in the hole. Minimum length of 150 mm</a:t>
            </a:r>
          </a:p>
        </p:txBody>
      </p:sp>
      <p:cxnSp>
        <p:nvCxnSpPr>
          <p:cNvPr id="26" name="Straight Arrow Connector 8">
            <a:extLst>
              <a:ext uri="{FF2B5EF4-FFF2-40B4-BE49-F238E27FC236}">
                <a16:creationId xmlns:a16="http://schemas.microsoft.com/office/drawing/2014/main" id="{1357AA47-E4B3-4F1F-93F6-5DD5582E6C5B}"/>
              </a:ext>
            </a:extLst>
          </p:cNvPr>
          <p:cNvCxnSpPr>
            <a:cxnSpLocks/>
            <a:stCxn id="25" idx="1"/>
          </p:cNvCxnSpPr>
          <p:nvPr/>
        </p:nvCxnSpPr>
        <p:spPr>
          <a:xfrm flipH="1">
            <a:off x="5776757" y="3590584"/>
            <a:ext cx="2824811" cy="779219"/>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8">
            <a:extLst>
              <a:ext uri="{FF2B5EF4-FFF2-40B4-BE49-F238E27FC236}">
                <a16:creationId xmlns:a16="http://schemas.microsoft.com/office/drawing/2014/main" id="{FB3BB726-F87F-487F-B2AC-7891270B92B1}"/>
              </a:ext>
            </a:extLst>
          </p:cNvPr>
          <p:cNvCxnSpPr>
            <a:cxnSpLocks/>
            <a:stCxn id="25" idx="1"/>
          </p:cNvCxnSpPr>
          <p:nvPr/>
        </p:nvCxnSpPr>
        <p:spPr>
          <a:xfrm flipH="1">
            <a:off x="7663332" y="3590584"/>
            <a:ext cx="938236" cy="2091517"/>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4">
            <a:extLst>
              <a:ext uri="{FF2B5EF4-FFF2-40B4-BE49-F238E27FC236}">
                <a16:creationId xmlns:a16="http://schemas.microsoft.com/office/drawing/2014/main" id="{986F9705-9F77-4507-AE0C-9CF2AAD22940}"/>
              </a:ext>
            </a:extLst>
          </p:cNvPr>
          <p:cNvSpPr txBox="1"/>
          <p:nvPr/>
        </p:nvSpPr>
        <p:spPr>
          <a:xfrm>
            <a:off x="8601568" y="4056384"/>
            <a:ext cx="3418226" cy="523220"/>
          </a:xfrm>
          <a:prstGeom prst="rect">
            <a:avLst/>
          </a:prstGeom>
          <a:noFill/>
          <a:ln>
            <a:solidFill>
              <a:srgbClr val="FF0000"/>
            </a:solidFill>
          </a:ln>
        </p:spPr>
        <p:txBody>
          <a:bodyPr wrap="square" rtlCol="0">
            <a:spAutoFit/>
          </a:bodyPr>
          <a:lstStyle/>
          <a:p>
            <a:r>
              <a:rPr lang="en-US" sz="1400" dirty="0"/>
              <a:t>3. Rotate the worm with the </a:t>
            </a:r>
            <a:r>
              <a:rPr lang="en-US" sz="1400" dirty="0" err="1"/>
              <a:t>allen</a:t>
            </a:r>
            <a:r>
              <a:rPr lang="en-US" sz="1400" dirty="0"/>
              <a:t> key in the </a:t>
            </a:r>
            <a:r>
              <a:rPr lang="en-US" sz="1400" b="1" dirty="0"/>
              <a:t>ANTICLOCKWISE</a:t>
            </a:r>
            <a:r>
              <a:rPr lang="en-US" sz="1400" dirty="0"/>
              <a:t> direction.</a:t>
            </a:r>
          </a:p>
        </p:txBody>
      </p:sp>
      <p:cxnSp>
        <p:nvCxnSpPr>
          <p:cNvPr id="34" name="Straight Arrow Connector 8">
            <a:extLst>
              <a:ext uri="{FF2B5EF4-FFF2-40B4-BE49-F238E27FC236}">
                <a16:creationId xmlns:a16="http://schemas.microsoft.com/office/drawing/2014/main" id="{70256C06-F936-4A19-826E-BF147BA3632F}"/>
              </a:ext>
            </a:extLst>
          </p:cNvPr>
          <p:cNvCxnSpPr>
            <a:cxnSpLocks/>
            <a:stCxn id="33" idx="1"/>
          </p:cNvCxnSpPr>
          <p:nvPr/>
        </p:nvCxnSpPr>
        <p:spPr>
          <a:xfrm flipH="1">
            <a:off x="6038850" y="4317994"/>
            <a:ext cx="2562718" cy="197675"/>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4">
            <a:extLst>
              <a:ext uri="{FF2B5EF4-FFF2-40B4-BE49-F238E27FC236}">
                <a16:creationId xmlns:a16="http://schemas.microsoft.com/office/drawing/2014/main" id="{32C1B6B1-0C18-48A5-902E-2C3F5FF90401}"/>
              </a:ext>
            </a:extLst>
          </p:cNvPr>
          <p:cNvSpPr txBox="1"/>
          <p:nvPr/>
        </p:nvSpPr>
        <p:spPr>
          <a:xfrm>
            <a:off x="8601568" y="4732974"/>
            <a:ext cx="3418226" cy="523220"/>
          </a:xfrm>
          <a:prstGeom prst="rect">
            <a:avLst/>
          </a:prstGeom>
          <a:noFill/>
          <a:ln>
            <a:solidFill>
              <a:srgbClr val="FF0000"/>
            </a:solidFill>
          </a:ln>
        </p:spPr>
        <p:txBody>
          <a:bodyPr wrap="square" rtlCol="0">
            <a:spAutoFit/>
          </a:bodyPr>
          <a:lstStyle/>
          <a:p>
            <a:r>
              <a:rPr lang="en-US" sz="1400" dirty="0"/>
              <a:t>If you rotate the worm in clockwise direction there has a possibility to block the MS.</a:t>
            </a:r>
          </a:p>
        </p:txBody>
      </p:sp>
    </p:spTree>
    <p:extLst>
      <p:ext uri="{BB962C8B-B14F-4D97-AF65-F5344CB8AC3E}">
        <p14:creationId xmlns:p14="http://schemas.microsoft.com/office/powerpoint/2010/main" val="274123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DB414-083C-4539-840C-643B471D35B2}"/>
              </a:ext>
            </a:extLst>
          </p:cNvPr>
          <p:cNvSpPr>
            <a:spLocks noGrp="1"/>
          </p:cNvSpPr>
          <p:nvPr>
            <p:ph type="title"/>
          </p:nvPr>
        </p:nvSpPr>
        <p:spPr>
          <a:xfrm>
            <a:off x="3115341" y="365125"/>
            <a:ext cx="6081822" cy="613443"/>
          </a:xfrm>
        </p:spPr>
        <p:txBody>
          <a:bodyPr/>
          <a:lstStyle/>
          <a:p>
            <a:r>
              <a:rPr lang="en-US" dirty="0"/>
              <a:t>Unblocking the MS</a:t>
            </a:r>
          </a:p>
        </p:txBody>
      </p:sp>
      <p:pic>
        <p:nvPicPr>
          <p:cNvPr id="4" name="Picture 4">
            <a:extLst>
              <a:ext uri="{FF2B5EF4-FFF2-40B4-BE49-F238E27FC236}">
                <a16:creationId xmlns:a16="http://schemas.microsoft.com/office/drawing/2014/main" id="{022A5DBA-04A5-49AB-898E-94B3C87BC0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31030" y="1221125"/>
            <a:ext cx="5525102" cy="4925234"/>
          </a:xfrm>
        </p:spPr>
      </p:pic>
      <p:sp>
        <p:nvSpPr>
          <p:cNvPr id="6" name="TextBox 5">
            <a:extLst>
              <a:ext uri="{FF2B5EF4-FFF2-40B4-BE49-F238E27FC236}">
                <a16:creationId xmlns:a16="http://schemas.microsoft.com/office/drawing/2014/main" id="{769AE499-6779-4486-B3CB-39DA5A40C6FA}"/>
              </a:ext>
            </a:extLst>
          </p:cNvPr>
          <p:cNvSpPr txBox="1"/>
          <p:nvPr/>
        </p:nvSpPr>
        <p:spPr>
          <a:xfrm>
            <a:off x="172058" y="2458232"/>
            <a:ext cx="2178658" cy="738664"/>
          </a:xfrm>
          <a:prstGeom prst="rect">
            <a:avLst/>
          </a:prstGeom>
          <a:noFill/>
          <a:ln>
            <a:solidFill>
              <a:srgbClr val="FF0000"/>
            </a:solidFill>
          </a:ln>
        </p:spPr>
        <p:txBody>
          <a:bodyPr wrap="square" rtlCol="0">
            <a:spAutoFit/>
          </a:bodyPr>
          <a:lstStyle/>
          <a:p>
            <a:r>
              <a:rPr lang="en-US" sz="1400" dirty="0"/>
              <a:t>1. Rotate the adapter plate in clockwise rotation till it stops </a:t>
            </a:r>
          </a:p>
        </p:txBody>
      </p:sp>
      <p:cxnSp>
        <p:nvCxnSpPr>
          <p:cNvPr id="7" name="Straight Arrow Connector 6">
            <a:extLst>
              <a:ext uri="{FF2B5EF4-FFF2-40B4-BE49-F238E27FC236}">
                <a16:creationId xmlns:a16="http://schemas.microsoft.com/office/drawing/2014/main" id="{B2C97466-048A-412C-B9A0-A9441641FEC3}"/>
              </a:ext>
            </a:extLst>
          </p:cNvPr>
          <p:cNvCxnSpPr>
            <a:cxnSpLocks/>
            <a:stCxn id="6" idx="3"/>
          </p:cNvCxnSpPr>
          <p:nvPr/>
        </p:nvCxnSpPr>
        <p:spPr>
          <a:xfrm>
            <a:off x="2350716" y="2827564"/>
            <a:ext cx="1163761" cy="464276"/>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D26064-CC84-4280-93E6-64CCCB41E85F}"/>
              </a:ext>
            </a:extLst>
          </p:cNvPr>
          <p:cNvCxnSpPr>
            <a:cxnSpLocks/>
            <a:stCxn id="22" idx="1"/>
          </p:cNvCxnSpPr>
          <p:nvPr/>
        </p:nvCxnSpPr>
        <p:spPr>
          <a:xfrm flipH="1">
            <a:off x="7458323" y="3399562"/>
            <a:ext cx="778123" cy="876636"/>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10" name="Стрелка: извита надясно 9">
            <a:extLst>
              <a:ext uri="{FF2B5EF4-FFF2-40B4-BE49-F238E27FC236}">
                <a16:creationId xmlns:a16="http://schemas.microsoft.com/office/drawing/2014/main" id="{9BCF8E1A-59E7-4E0D-9289-4C3682A41AD4}"/>
              </a:ext>
            </a:extLst>
          </p:cNvPr>
          <p:cNvSpPr/>
          <p:nvPr/>
        </p:nvSpPr>
        <p:spPr>
          <a:xfrm rot="3676091">
            <a:off x="7211158" y="4016737"/>
            <a:ext cx="239827" cy="567990"/>
          </a:xfrm>
          <a:prstGeom prst="curvedRightArrow">
            <a:avLst>
              <a:gd name="adj1" fmla="val 0"/>
              <a:gd name="adj2" fmla="val 50000"/>
              <a:gd name="adj3" fmla="val 25000"/>
            </a:avLst>
          </a:prstGeom>
          <a:solidFill>
            <a:srgbClr val="2438BC"/>
          </a:solidFill>
          <a:ln>
            <a:solidFill>
              <a:srgbClr val="24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Картина 10" descr="Картина, която съдържа стрелка&#10;&#10;Описанието е генерирано автоматично">
            <a:extLst>
              <a:ext uri="{FF2B5EF4-FFF2-40B4-BE49-F238E27FC236}">
                <a16:creationId xmlns:a16="http://schemas.microsoft.com/office/drawing/2014/main" id="{5AE06F06-FF09-4FA9-B99A-17693B912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146" y="4913721"/>
            <a:ext cx="693131" cy="984765"/>
          </a:xfrm>
          <a:prstGeom prst="rect">
            <a:avLst/>
          </a:prstGeom>
        </p:spPr>
      </p:pic>
      <p:sp>
        <p:nvSpPr>
          <p:cNvPr id="8" name="Стрелка: извита надолу 7">
            <a:extLst>
              <a:ext uri="{FF2B5EF4-FFF2-40B4-BE49-F238E27FC236}">
                <a16:creationId xmlns:a16="http://schemas.microsoft.com/office/drawing/2014/main" id="{2F5A7104-BDC4-454F-8CEA-E871A0652601}"/>
              </a:ext>
            </a:extLst>
          </p:cNvPr>
          <p:cNvSpPr/>
          <p:nvPr/>
        </p:nvSpPr>
        <p:spPr>
          <a:xfrm rot="1951563">
            <a:off x="3336993" y="3471359"/>
            <a:ext cx="1253043" cy="444555"/>
          </a:xfrm>
          <a:prstGeom prst="curvedDownArrow">
            <a:avLst>
              <a:gd name="adj1" fmla="val 0"/>
              <a:gd name="adj2" fmla="val 49360"/>
              <a:gd name="adj3" fmla="val 420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Arrow Connector 8">
            <a:extLst>
              <a:ext uri="{FF2B5EF4-FFF2-40B4-BE49-F238E27FC236}">
                <a16:creationId xmlns:a16="http://schemas.microsoft.com/office/drawing/2014/main" id="{DCF0E244-46E9-4826-875B-E19E1715A85F}"/>
              </a:ext>
            </a:extLst>
          </p:cNvPr>
          <p:cNvCxnSpPr>
            <a:cxnSpLocks/>
            <a:stCxn id="22" idx="1"/>
          </p:cNvCxnSpPr>
          <p:nvPr/>
        </p:nvCxnSpPr>
        <p:spPr>
          <a:xfrm flipH="1">
            <a:off x="8056132" y="3399562"/>
            <a:ext cx="180314" cy="1514159"/>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4">
            <a:extLst>
              <a:ext uri="{FF2B5EF4-FFF2-40B4-BE49-F238E27FC236}">
                <a16:creationId xmlns:a16="http://schemas.microsoft.com/office/drawing/2014/main" id="{C71BC3EB-D10C-405D-913C-79B4D97BF5D6}"/>
              </a:ext>
            </a:extLst>
          </p:cNvPr>
          <p:cNvSpPr txBox="1"/>
          <p:nvPr/>
        </p:nvSpPr>
        <p:spPr>
          <a:xfrm>
            <a:off x="8236446" y="3030230"/>
            <a:ext cx="3418226" cy="738664"/>
          </a:xfrm>
          <a:prstGeom prst="rect">
            <a:avLst/>
          </a:prstGeom>
          <a:noFill/>
          <a:ln>
            <a:solidFill>
              <a:srgbClr val="FF0000"/>
            </a:solidFill>
          </a:ln>
        </p:spPr>
        <p:txBody>
          <a:bodyPr wrap="square" rtlCol="0">
            <a:spAutoFit/>
          </a:bodyPr>
          <a:lstStyle/>
          <a:p>
            <a:r>
              <a:rPr lang="en-US" sz="1400" dirty="0"/>
              <a:t>2. Put the </a:t>
            </a:r>
            <a:r>
              <a:rPr lang="en-US" sz="1400" dirty="0" err="1"/>
              <a:t>allen</a:t>
            </a:r>
            <a:r>
              <a:rPr lang="en-US" sz="1400" dirty="0"/>
              <a:t> key S12 in the hole and rotate it in the </a:t>
            </a:r>
            <a:r>
              <a:rPr lang="en-US" sz="1400" b="1" dirty="0"/>
              <a:t>ANTICLOCKWISE</a:t>
            </a:r>
            <a:r>
              <a:rPr lang="en-US" sz="1400" dirty="0"/>
              <a:t> direction and release the locking mechanism</a:t>
            </a:r>
          </a:p>
        </p:txBody>
      </p:sp>
    </p:spTree>
    <p:extLst>
      <p:ext uri="{BB962C8B-B14F-4D97-AF65-F5344CB8AC3E}">
        <p14:creationId xmlns:p14="http://schemas.microsoft.com/office/powerpoint/2010/main" val="350873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DB414-083C-4539-840C-643B471D35B2}"/>
              </a:ext>
            </a:extLst>
          </p:cNvPr>
          <p:cNvSpPr>
            <a:spLocks noGrp="1"/>
          </p:cNvSpPr>
          <p:nvPr>
            <p:ph type="title"/>
          </p:nvPr>
        </p:nvSpPr>
        <p:spPr>
          <a:xfrm>
            <a:off x="3115341" y="365125"/>
            <a:ext cx="6081822" cy="613443"/>
          </a:xfrm>
        </p:spPr>
        <p:txBody>
          <a:bodyPr/>
          <a:lstStyle/>
          <a:p>
            <a:r>
              <a:rPr lang="en-US" dirty="0"/>
              <a:t>Drum – MS assembly</a:t>
            </a:r>
          </a:p>
        </p:txBody>
      </p:sp>
      <p:pic>
        <p:nvPicPr>
          <p:cNvPr id="4" name="Picture 4">
            <a:extLst>
              <a:ext uri="{FF2B5EF4-FFF2-40B4-BE49-F238E27FC236}">
                <a16:creationId xmlns:a16="http://schemas.microsoft.com/office/drawing/2014/main" id="{022A5DBA-04A5-49AB-898E-94B3C87BC0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42032" y="1455599"/>
            <a:ext cx="5686390" cy="5402401"/>
          </a:xfrm>
        </p:spPr>
      </p:pic>
      <p:sp>
        <p:nvSpPr>
          <p:cNvPr id="5" name="TextBox 4">
            <a:extLst>
              <a:ext uri="{FF2B5EF4-FFF2-40B4-BE49-F238E27FC236}">
                <a16:creationId xmlns:a16="http://schemas.microsoft.com/office/drawing/2014/main" id="{E3C381B5-C765-4F1C-A33B-16C7FD562867}"/>
              </a:ext>
            </a:extLst>
          </p:cNvPr>
          <p:cNvSpPr txBox="1"/>
          <p:nvPr/>
        </p:nvSpPr>
        <p:spPr>
          <a:xfrm>
            <a:off x="6487971" y="4894920"/>
            <a:ext cx="3493213" cy="1169551"/>
          </a:xfrm>
          <a:prstGeom prst="rect">
            <a:avLst/>
          </a:prstGeom>
          <a:noFill/>
        </p:spPr>
        <p:txBody>
          <a:bodyPr wrap="square" rtlCol="0">
            <a:spAutoFit/>
          </a:bodyPr>
          <a:lstStyle/>
          <a:p>
            <a:r>
              <a:rPr lang="en-US" sz="1400" dirty="0"/>
              <a:t>Assemble the MS to the drum and secure it with the bolts M16. At this point, the hoist gearbox may also be assembled to the opposite end of the drum (depending on Demag drum replacement procedure). </a:t>
            </a:r>
          </a:p>
        </p:txBody>
      </p:sp>
      <p:sp>
        <p:nvSpPr>
          <p:cNvPr id="6" name="TextBox 5">
            <a:extLst>
              <a:ext uri="{FF2B5EF4-FFF2-40B4-BE49-F238E27FC236}">
                <a16:creationId xmlns:a16="http://schemas.microsoft.com/office/drawing/2014/main" id="{769AE499-6779-4486-B3CB-39DA5A40C6FA}"/>
              </a:ext>
            </a:extLst>
          </p:cNvPr>
          <p:cNvSpPr txBox="1"/>
          <p:nvPr/>
        </p:nvSpPr>
        <p:spPr>
          <a:xfrm>
            <a:off x="6352214" y="2008821"/>
            <a:ext cx="2219951" cy="523220"/>
          </a:xfrm>
          <a:prstGeom prst="rect">
            <a:avLst/>
          </a:prstGeom>
          <a:noFill/>
          <a:ln w="12700">
            <a:solidFill>
              <a:srgbClr val="FF0000"/>
            </a:solidFill>
          </a:ln>
        </p:spPr>
        <p:txBody>
          <a:bodyPr wrap="square" rtlCol="0">
            <a:spAutoFit/>
          </a:bodyPr>
          <a:lstStyle/>
          <a:p>
            <a:r>
              <a:rPr lang="en-US" sz="1400" dirty="0"/>
              <a:t>10 bolts M16</a:t>
            </a:r>
          </a:p>
          <a:p>
            <a:r>
              <a:rPr lang="en-US" sz="1400" dirty="0"/>
              <a:t>Tightening torque – 198 Nm </a:t>
            </a:r>
          </a:p>
        </p:txBody>
      </p:sp>
      <p:cxnSp>
        <p:nvCxnSpPr>
          <p:cNvPr id="7" name="Straight Arrow Connector 6">
            <a:extLst>
              <a:ext uri="{FF2B5EF4-FFF2-40B4-BE49-F238E27FC236}">
                <a16:creationId xmlns:a16="http://schemas.microsoft.com/office/drawing/2014/main" id="{B2C97466-048A-412C-B9A0-A9441641FEC3}"/>
              </a:ext>
            </a:extLst>
          </p:cNvPr>
          <p:cNvCxnSpPr>
            <a:cxnSpLocks/>
            <a:stCxn id="6" idx="1"/>
          </p:cNvCxnSpPr>
          <p:nvPr/>
        </p:nvCxnSpPr>
        <p:spPr>
          <a:xfrm flipH="1">
            <a:off x="2686050" y="2270431"/>
            <a:ext cx="3666164" cy="428319"/>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D26064-CC84-4280-93E6-64CCCB41E85F}"/>
              </a:ext>
            </a:extLst>
          </p:cNvPr>
          <p:cNvCxnSpPr>
            <a:cxnSpLocks/>
            <a:stCxn id="6" idx="1"/>
          </p:cNvCxnSpPr>
          <p:nvPr/>
        </p:nvCxnSpPr>
        <p:spPr>
          <a:xfrm flipH="1">
            <a:off x="2413000" y="2270431"/>
            <a:ext cx="3939214" cy="3412819"/>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CD1A16-492B-4A9F-A4B1-7EF132DC55B6}"/>
              </a:ext>
            </a:extLst>
          </p:cNvPr>
          <p:cNvSpPr txBox="1"/>
          <p:nvPr/>
        </p:nvSpPr>
        <p:spPr>
          <a:xfrm>
            <a:off x="6487971" y="6203973"/>
            <a:ext cx="5121070" cy="646331"/>
          </a:xfrm>
          <a:prstGeom prst="rect">
            <a:avLst/>
          </a:prstGeom>
          <a:noFill/>
        </p:spPr>
        <p:txBody>
          <a:bodyPr wrap="square" rtlCol="0">
            <a:spAutoFit/>
          </a:bodyPr>
          <a:lstStyle/>
          <a:p>
            <a:r>
              <a:rPr lang="es-ES" sz="1200" dirty="0"/>
              <a:t>Montar la MS en el tambor y fijarla con los tornillos M24. En este punto, la caja de engranajes del polipasto también puede montarse en el extremo opuesto del tambor (dependiendo del procedimiento de sustitución del tambor </a:t>
            </a:r>
            <a:r>
              <a:rPr lang="es-ES" sz="1200" dirty="0" err="1"/>
              <a:t>Demag</a:t>
            </a:r>
            <a:r>
              <a:rPr lang="es-ES" sz="1200" dirty="0"/>
              <a:t>). </a:t>
            </a:r>
            <a:endParaRPr lang="en-US" sz="1200" dirty="0"/>
          </a:p>
        </p:txBody>
      </p:sp>
      <p:pic>
        <p:nvPicPr>
          <p:cNvPr id="12" name="Картина 11">
            <a:extLst>
              <a:ext uri="{FF2B5EF4-FFF2-40B4-BE49-F238E27FC236}">
                <a16:creationId xmlns:a16="http://schemas.microsoft.com/office/drawing/2014/main" id="{1EF888D8-D59E-478D-AB56-A6D3D9E51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0720" y="1737589"/>
            <a:ext cx="1907177" cy="2444034"/>
          </a:xfrm>
          <a:prstGeom prst="rect">
            <a:avLst/>
          </a:prstGeom>
        </p:spPr>
      </p:pic>
      <p:cxnSp>
        <p:nvCxnSpPr>
          <p:cNvPr id="13" name="Straight Arrow Connector 6">
            <a:extLst>
              <a:ext uri="{FF2B5EF4-FFF2-40B4-BE49-F238E27FC236}">
                <a16:creationId xmlns:a16="http://schemas.microsoft.com/office/drawing/2014/main" id="{3A5651CA-F063-40A6-86DC-9B87A87A4CBD}"/>
              </a:ext>
            </a:extLst>
          </p:cNvPr>
          <p:cNvCxnSpPr>
            <a:cxnSpLocks/>
            <a:stCxn id="6" idx="3"/>
          </p:cNvCxnSpPr>
          <p:nvPr/>
        </p:nvCxnSpPr>
        <p:spPr>
          <a:xfrm>
            <a:off x="8572165" y="2270431"/>
            <a:ext cx="933785" cy="552856"/>
          </a:xfrm>
          <a:prstGeom prst="straightConnector1">
            <a:avLst/>
          </a:prstGeom>
          <a:ln w="12700">
            <a:solidFill>
              <a:srgbClr val="2438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347230"/>
      </p:ext>
    </p:extLst>
  </p:cSld>
  <p:clrMapOvr>
    <a:masterClrMapping/>
  </p:clrMapOvr>
</p:sld>
</file>

<file path=ppt/theme/theme1.xml><?xml version="1.0" encoding="utf-8"?>
<a:theme xmlns:a="http://schemas.openxmlformats.org/drawingml/2006/main" name="sig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0C191D25-6E84-45DF-81C3-B8983308464C}" vid="{6DB26176-9899-4BC2-9CDB-0937123F541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0C191D25-6E84-45DF-81C3-B8983308464C}" vid="{6E5D857A-3391-4E90-BDE0-8522C717FD3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ce4b6e2-608b-4345-9047-a0f6279f0b4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34FB219914C849983FF2B09BD0E298" ma:contentTypeVersion="14" ma:contentTypeDescription="Create a new document." ma:contentTypeScope="" ma:versionID="e5718089cfeeb0138bd0b2a49bb3cd80">
  <xsd:schema xmlns:xsd="http://www.w3.org/2001/XMLSchema" xmlns:xs="http://www.w3.org/2001/XMLSchema" xmlns:p="http://schemas.microsoft.com/office/2006/metadata/properties" xmlns:ns2="e157da5e-c0b1-4fc9-b453-6d70c4e6613a" xmlns:ns3="cce4b6e2-608b-4345-9047-a0f6279f0b48" targetNamespace="http://schemas.microsoft.com/office/2006/metadata/properties" ma:root="true" ma:fieldsID="ee43783a4090035ca3dc2e37cef02d68" ns2:_="" ns3:_="">
    <xsd:import namespace="e157da5e-c0b1-4fc9-b453-6d70c4e6613a"/>
    <xsd:import namespace="cce4b6e2-608b-4345-9047-a0f6279f0b4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57da5e-c0b1-4fc9-b453-6d70c4e661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ce4b6e2-608b-4345-9047-a0f6279f0b4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579195a-5c39-4c48-bb88-dc5931c74bba}" ma:internalName="TaxCatchAll" ma:showField="CatchAllData" ma:web="cce4b6e2-608b-4345-9047-a0f6279f0b4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DB98E1-B80E-429B-9864-F084BA19AC4E}">
  <ds:schemaRefs>
    <ds:schemaRef ds:uri="bbfe52ff-fc2b-470b-8ede-1650b63c16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cce4b6e2-608b-4345-9047-a0f6279f0b48"/>
  </ds:schemaRefs>
</ds:datastoreItem>
</file>

<file path=customXml/itemProps2.xml><?xml version="1.0" encoding="utf-8"?>
<ds:datastoreItem xmlns:ds="http://schemas.openxmlformats.org/officeDocument/2006/customXml" ds:itemID="{D1550199-FCCD-4A60-B280-B2403D8C3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57da5e-c0b1-4fc9-b453-6d70c4e6613a"/>
    <ds:schemaRef ds:uri="cce4b6e2-608b-4345-9047-a0f6279f0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1CEEBD-99D4-400D-990B-63F91C9AED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sig2</Template>
  <TotalTime>4804</TotalTime>
  <Words>774</Words>
  <Application>Microsoft Office PowerPoint</Application>
  <PresentationFormat>Widescreen</PresentationFormat>
  <Paragraphs>82</Paragraphs>
  <Slides>20</Slides>
  <Notes>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sig2</vt:lpstr>
      <vt:lpstr>Custom Design</vt:lpstr>
      <vt:lpstr>MotoSuiveur (MS) Mounting procedure</vt:lpstr>
      <vt:lpstr>Demag drum and Siguren MS</vt:lpstr>
      <vt:lpstr>MS seat blocks </vt:lpstr>
      <vt:lpstr>MS seat blocks positioning </vt:lpstr>
      <vt:lpstr>MS seat blocks </vt:lpstr>
      <vt:lpstr>Drum – MS assembly</vt:lpstr>
      <vt:lpstr>Drum – MS assembly</vt:lpstr>
      <vt:lpstr>Unblocking the MS</vt:lpstr>
      <vt:lpstr>Drum – MS assembly</vt:lpstr>
      <vt:lpstr>Drum – MS assembly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Kristina Rodopska</dc:creator>
  <cp:lastModifiedBy>Yavor Pachov</cp:lastModifiedBy>
  <cp:revision>112</cp:revision>
  <dcterms:created xsi:type="dcterms:W3CDTF">2020-05-27T17:56:50Z</dcterms:created>
  <dcterms:modified xsi:type="dcterms:W3CDTF">2023-01-05T16:02:19Z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0x010100AD34FB219914C849983FF2B09BD0E298</vt:lpwstr>
  </property>
</Properties>
</file>